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4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0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5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1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9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2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A9E7E-A1BB-41EE-A632-7EB0DB6E11AA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DAFF7-7A67-4BCA-B36E-6B281212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0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Initiation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2" t="52546" r="1559" b="21087"/>
          <a:stretch/>
        </p:blipFill>
        <p:spPr>
          <a:xfrm rot="10800000">
            <a:off x="4480332" y="1690688"/>
            <a:ext cx="3231336" cy="4572000"/>
          </a:xfrm>
        </p:spPr>
      </p:pic>
      <p:sp>
        <p:nvSpPr>
          <p:cNvPr id="7" name="TextBox 6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8.8a</a:t>
            </a:r>
          </a:p>
        </p:txBody>
      </p:sp>
    </p:spTree>
    <p:extLst>
      <p:ext uri="{BB962C8B-B14F-4D97-AF65-F5344CB8AC3E}">
        <p14:creationId xmlns:p14="http://schemas.microsoft.com/office/powerpoint/2010/main" val="364546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Elevated Initiation Vertical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8003" r="5195" b="45210"/>
          <a:stretch/>
        </p:blipFill>
        <p:spPr>
          <a:xfrm>
            <a:off x="2959314" y="1690688"/>
            <a:ext cx="4668864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7404" y="1811547"/>
            <a:ext cx="3493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Solid:</a:t>
            </a:r>
            <a:r>
              <a:rPr lang="en-US" dirty="0"/>
              <a:t> parcel trace for parcel originating near 850 </a:t>
            </a:r>
            <a:r>
              <a:rPr lang="en-US" dirty="0" err="1"/>
              <a:t>hPa</a:t>
            </a:r>
            <a:br>
              <a:rPr lang="en-US" dirty="0"/>
            </a:br>
            <a:endParaRPr lang="en-US" dirty="0"/>
          </a:p>
          <a:p>
            <a:endParaRPr lang="en-US" b="1" dirty="0"/>
          </a:p>
          <a:p>
            <a:r>
              <a:rPr lang="en-US" b="1" dirty="0"/>
              <a:t>Dashed:</a:t>
            </a:r>
            <a:r>
              <a:rPr lang="en-US" dirty="0"/>
              <a:t> parcel trace for parcel originating near the surface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134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Initiation-Supporting Sounding Changes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4" t="41308" b="36488"/>
          <a:stretch/>
        </p:blipFill>
        <p:spPr>
          <a:xfrm rot="-60000">
            <a:off x="1523142" y="1770217"/>
            <a:ext cx="9145715" cy="36576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7350" y="53721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Lifting an inversion layer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6479" y="5372100"/>
            <a:ext cx="29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Moistening the boundary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28278" y="53721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Warming the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323025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Lapse Rate Tendency Examples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1" t="46260" r="17488" b="32506"/>
          <a:stretch/>
        </p:blipFill>
        <p:spPr>
          <a:xfrm rot="60000">
            <a:off x="838200" y="2057400"/>
            <a:ext cx="4572000" cy="32850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194" r="5302" b="65139"/>
          <a:stretch/>
        </p:blipFill>
        <p:spPr>
          <a:xfrm rot="10800000">
            <a:off x="6781800" y="2384699"/>
            <a:ext cx="4572000" cy="2630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7025" y="6488668"/>
            <a:ext cx="5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Figs. 7.4 and 7.6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7350" y="5382114"/>
            <a:ext cx="29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Horizontal lapse rate advection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0950" y="5366839"/>
            <a:ext cx="29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Differential horizontal temperature advection</a:t>
            </a:r>
          </a:p>
        </p:txBody>
      </p:sp>
    </p:spTree>
    <p:extLst>
      <p:ext uri="{BB962C8B-B14F-4D97-AF65-F5344CB8AC3E}">
        <p14:creationId xmlns:p14="http://schemas.microsoft.com/office/powerpoint/2010/main" val="423719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Lapse Rate Tendency Examples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9" t="64904" r="4842" b="20649"/>
          <a:stretch/>
        </p:blipFill>
        <p:spPr>
          <a:xfrm rot="10800000">
            <a:off x="838200" y="2133599"/>
            <a:ext cx="4558138" cy="320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65278" r="41214" b="20694"/>
          <a:stretch/>
        </p:blipFill>
        <p:spPr>
          <a:xfrm rot="10800000">
            <a:off x="5840244" y="2133599"/>
            <a:ext cx="5513556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7350" y="5382114"/>
            <a:ext cx="29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Vertical lapse rate advection (layer lifting)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0172" y="5382114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Stretching term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7025" y="6488668"/>
            <a:ext cx="5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Figs. 7.5 and 7.7</a:t>
            </a:r>
          </a:p>
        </p:txBody>
      </p:sp>
    </p:spTree>
    <p:extLst>
      <p:ext uri="{BB962C8B-B14F-4D97-AF65-F5344CB8AC3E}">
        <p14:creationId xmlns:p14="http://schemas.microsoft.com/office/powerpoint/2010/main" val="378507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Lapse Rate Tendency Examples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t="36666" r="40366" b="47354"/>
          <a:stretch/>
        </p:blipFill>
        <p:spPr>
          <a:xfrm rot="10800000">
            <a:off x="2463452" y="1690688"/>
            <a:ext cx="7265096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0171" y="5553564"/>
            <a:ext cx="345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Differential diabatic heating term</a:t>
            </a:r>
          </a:p>
        </p:txBody>
      </p:sp>
    </p:spTree>
    <p:extLst>
      <p:ext uri="{BB962C8B-B14F-4D97-AF65-F5344CB8AC3E}">
        <p14:creationId xmlns:p14="http://schemas.microsoft.com/office/powerpoint/2010/main" val="351294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Insufficiency of CAPE and CIN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7077" b="65123"/>
          <a:stretch/>
        </p:blipFill>
        <p:spPr>
          <a:xfrm>
            <a:off x="1524000" y="1690688"/>
            <a:ext cx="9144000" cy="4606723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7.15</a:t>
            </a:r>
          </a:p>
        </p:txBody>
      </p:sp>
    </p:spTree>
    <p:extLst>
      <p:ext uri="{BB962C8B-B14F-4D97-AF65-F5344CB8AC3E}">
        <p14:creationId xmlns:p14="http://schemas.microsoft.com/office/powerpoint/2010/main" val="161651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Insufficiency of CAPE and CIN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4" t="62358" r="3639" b="22146"/>
          <a:stretch/>
        </p:blipFill>
        <p:spPr>
          <a:xfrm rot="10800000">
            <a:off x="2588717" y="1690688"/>
            <a:ext cx="7014565" cy="4433888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3.1</a:t>
            </a:r>
          </a:p>
        </p:txBody>
      </p:sp>
      <p:sp>
        <p:nvSpPr>
          <p:cNvPr id="6" name="Arrow: Down 5"/>
          <p:cNvSpPr/>
          <p:nvPr/>
        </p:nvSpPr>
        <p:spPr>
          <a:xfrm>
            <a:off x="5943600" y="3849172"/>
            <a:ext cx="438150" cy="163830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8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Insufficiency of CAPE and CIN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t="7077" b="70595"/>
          <a:stretch/>
        </p:blipFill>
        <p:spPr>
          <a:xfrm>
            <a:off x="1524000" y="1690688"/>
            <a:ext cx="9144000" cy="3729478"/>
          </a:xfrm>
        </p:spPr>
      </p:pic>
      <p:sp>
        <p:nvSpPr>
          <p:cNvPr id="6" name="TextBox 5"/>
          <p:cNvSpPr txBox="1"/>
          <p:nvPr/>
        </p:nvSpPr>
        <p:spPr>
          <a:xfrm>
            <a:off x="2247900" y="5343525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Surface-based CAPE/CIN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9900" y="5343525"/>
            <a:ext cx="29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100 </a:t>
            </a:r>
            <a:r>
              <a:rPr lang="en-US" b="1" dirty="0" err="1"/>
              <a:t>hPa</a:t>
            </a:r>
            <a:r>
              <a:rPr lang="en-US" b="1" dirty="0"/>
              <a:t> mixed-layer CAPE/CIN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7.18</a:t>
            </a:r>
          </a:p>
        </p:txBody>
      </p:sp>
    </p:spTree>
    <p:extLst>
      <p:ext uri="{BB962C8B-B14F-4D97-AF65-F5344CB8AC3E}">
        <p14:creationId xmlns:p14="http://schemas.microsoft.com/office/powerpoint/2010/main" val="3963626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Insufficiency of CAPE and CIN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5" t="64904" r="628" b="20430"/>
          <a:stretch/>
        </p:blipFill>
        <p:spPr>
          <a:xfrm rot="10800000">
            <a:off x="1967556" y="1690688"/>
            <a:ext cx="8256887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7.19</a:t>
            </a:r>
          </a:p>
        </p:txBody>
      </p:sp>
    </p:spTree>
    <p:extLst>
      <p:ext uri="{BB962C8B-B14F-4D97-AF65-F5344CB8AC3E}">
        <p14:creationId xmlns:p14="http://schemas.microsoft.com/office/powerpoint/2010/main" val="1749929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Insufficiency of CAPE and CIN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6859" b="67092"/>
          <a:stretch/>
        </p:blipFill>
        <p:spPr>
          <a:xfrm>
            <a:off x="1524000" y="1690688"/>
            <a:ext cx="9144000" cy="4249109"/>
          </a:xfrm>
        </p:spPr>
      </p:pic>
      <p:sp>
        <p:nvSpPr>
          <p:cNvPr id="5" name="TextBox 4"/>
          <p:cNvSpPr txBox="1"/>
          <p:nvPr/>
        </p:nvSpPr>
        <p:spPr>
          <a:xfrm>
            <a:off x="6724651" y="6488668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7.20 (top)</a:t>
            </a:r>
          </a:p>
        </p:txBody>
      </p:sp>
    </p:spTree>
    <p:extLst>
      <p:ext uri="{BB962C8B-B14F-4D97-AF65-F5344CB8AC3E}">
        <p14:creationId xmlns:p14="http://schemas.microsoft.com/office/powerpoint/2010/main" val="74748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Initiation Along Boundaries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6" t="46265" r="6831" b="20430"/>
          <a:stretch/>
        </p:blipFill>
        <p:spPr>
          <a:xfrm rot="10800000">
            <a:off x="3047998" y="1690688"/>
            <a:ext cx="6096003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7.2</a:t>
            </a:r>
          </a:p>
        </p:txBody>
      </p:sp>
    </p:spTree>
    <p:extLst>
      <p:ext uri="{BB962C8B-B14F-4D97-AF65-F5344CB8AC3E}">
        <p14:creationId xmlns:p14="http://schemas.microsoft.com/office/powerpoint/2010/main" val="1848028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Vertical Wind Shear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t="6615" r="38458" b="79706"/>
          <a:stretch/>
        </p:blipFill>
        <p:spPr>
          <a:xfrm>
            <a:off x="1590261" y="1690688"/>
            <a:ext cx="9011477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</a:t>
            </a:r>
          </a:p>
        </p:txBody>
      </p:sp>
    </p:spTree>
    <p:extLst>
      <p:ext uri="{BB962C8B-B14F-4D97-AF65-F5344CB8AC3E}">
        <p14:creationId xmlns:p14="http://schemas.microsoft.com/office/powerpoint/2010/main" val="853352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Type Dependence on Vertical Wind Shear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50031" r="4922" b="29945"/>
          <a:stretch/>
        </p:blipFill>
        <p:spPr>
          <a:xfrm>
            <a:off x="1524000" y="1690688"/>
            <a:ext cx="9144000" cy="4032944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8.5</a:t>
            </a:r>
          </a:p>
        </p:txBody>
      </p:sp>
    </p:spTree>
    <p:extLst>
      <p:ext uri="{BB962C8B-B14F-4D97-AF65-F5344CB8AC3E}">
        <p14:creationId xmlns:p14="http://schemas.microsoft.com/office/powerpoint/2010/main" val="3879262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Cell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 t="50762" r="7831" b="20294"/>
          <a:stretch/>
        </p:blipFill>
        <p:spPr>
          <a:xfrm rot="10800000">
            <a:off x="2557401" y="1690688"/>
            <a:ext cx="7077198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8.6</a:t>
            </a:r>
          </a:p>
        </p:txBody>
      </p:sp>
    </p:spTree>
    <p:extLst>
      <p:ext uri="{BB962C8B-B14F-4D97-AF65-F5344CB8AC3E}">
        <p14:creationId xmlns:p14="http://schemas.microsoft.com/office/powerpoint/2010/main" val="169335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Cell Convection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52745" r="1287" b="21087"/>
          <a:stretch/>
        </p:blipFill>
        <p:spPr>
          <a:xfrm rot="10800000">
            <a:off x="1420096" y="1690688"/>
            <a:ext cx="9351808" cy="4572000"/>
          </a:xfrm>
        </p:spPr>
      </p:pic>
      <p:sp>
        <p:nvSpPr>
          <p:cNvPr id="4" name="TextBox 3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8.8</a:t>
            </a:r>
          </a:p>
        </p:txBody>
      </p:sp>
    </p:spTree>
    <p:extLst>
      <p:ext uri="{BB962C8B-B14F-4D97-AF65-F5344CB8AC3E}">
        <p14:creationId xmlns:p14="http://schemas.microsoft.com/office/powerpoint/2010/main" val="4114154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Cell Convection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t="40706" r="40912" b="41841"/>
          <a:stretch/>
        </p:blipFill>
        <p:spPr>
          <a:xfrm>
            <a:off x="6781800" y="1874931"/>
            <a:ext cx="4572000" cy="3272422"/>
          </a:xfrm>
        </p:spPr>
      </p:pic>
      <p:sp>
        <p:nvSpPr>
          <p:cNvPr id="4" name="TextBox 3"/>
          <p:cNvSpPr txBox="1"/>
          <p:nvPr/>
        </p:nvSpPr>
        <p:spPr>
          <a:xfrm>
            <a:off x="7039155" y="6488668"/>
            <a:ext cx="515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8.3(</a:t>
            </a:r>
            <a:r>
              <a:rPr lang="en-US" i="1" dirty="0" err="1"/>
              <a:t>b,c</a:t>
            </a:r>
            <a:r>
              <a:rPr lang="en-US" i="1" dirty="0"/>
              <a:t>)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t="18114" r="40912" b="60503"/>
          <a:stretch/>
        </p:blipFill>
        <p:spPr>
          <a:xfrm>
            <a:off x="838200" y="1690688"/>
            <a:ext cx="4572000" cy="4009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155" y="5700085"/>
            <a:ext cx="311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Blue: </a:t>
            </a:r>
            <a:r>
              <a:rPr lang="en-US" dirty="0"/>
              <a:t>outflow boundary</a:t>
            </a:r>
          </a:p>
          <a:p>
            <a:pPr algn="ctr"/>
            <a:r>
              <a:rPr lang="en-US" b="1" dirty="0"/>
              <a:t>Pink:</a:t>
            </a:r>
            <a:r>
              <a:rPr lang="en-US" dirty="0"/>
              <a:t> mid-level vertical motion</a:t>
            </a:r>
          </a:p>
          <a:p>
            <a:pPr algn="ctr"/>
            <a:r>
              <a:rPr lang="en-US" b="1" dirty="0"/>
              <a:t>Green:</a:t>
            </a:r>
            <a:r>
              <a:rPr lang="en-US" dirty="0"/>
              <a:t> low-level precipitation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08755" y="5147353"/>
            <a:ext cx="3118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Blue: </a:t>
            </a:r>
            <a:r>
              <a:rPr lang="en-US" dirty="0"/>
              <a:t>outflow boundary</a:t>
            </a:r>
          </a:p>
          <a:p>
            <a:pPr algn="ctr"/>
            <a:r>
              <a:rPr lang="en-US" b="1" dirty="0"/>
              <a:t>Pink:</a:t>
            </a:r>
            <a:r>
              <a:rPr lang="en-US" dirty="0"/>
              <a:t> vertical motion</a:t>
            </a:r>
          </a:p>
          <a:p>
            <a:pPr algn="ctr"/>
            <a:r>
              <a:rPr lang="en-US" b="1" dirty="0"/>
              <a:t>Green:</a:t>
            </a:r>
            <a:r>
              <a:rPr lang="en-US" dirty="0"/>
              <a:t> precipitation</a:t>
            </a:r>
          </a:p>
          <a:p>
            <a:pPr algn="ctr"/>
            <a:r>
              <a:rPr lang="en-US" b="1" dirty="0"/>
              <a:t>Grey:</a:t>
            </a:r>
            <a:r>
              <a:rPr lang="en-US" dirty="0"/>
              <a:t> simulated cloud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3617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Cell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2" t="7210" r="38185" b="75741"/>
          <a:stretch/>
        </p:blipFill>
        <p:spPr>
          <a:xfrm>
            <a:off x="2853073" y="1690688"/>
            <a:ext cx="6485854" cy="4572000"/>
          </a:xfrm>
        </p:spPr>
      </p:pic>
      <p:sp>
        <p:nvSpPr>
          <p:cNvPr id="5" name="TextBox 4"/>
          <p:cNvSpPr txBox="1"/>
          <p:nvPr/>
        </p:nvSpPr>
        <p:spPr>
          <a:xfrm>
            <a:off x="7039155" y="6488668"/>
            <a:ext cx="515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8.4(left)</a:t>
            </a:r>
          </a:p>
        </p:txBody>
      </p:sp>
    </p:spTree>
    <p:extLst>
      <p:ext uri="{BB962C8B-B14F-4D97-AF65-F5344CB8AC3E}">
        <p14:creationId xmlns:p14="http://schemas.microsoft.com/office/powerpoint/2010/main" val="3613941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vs. Multicell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7077" r="8154" b="65123"/>
          <a:stretch/>
        </p:blipFill>
        <p:spPr>
          <a:xfrm>
            <a:off x="1753053" y="1690688"/>
            <a:ext cx="7199994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01150" y="1690688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Single Cell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01150" y="390501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Multicell</a:t>
            </a:r>
          </a:p>
        </p:txBody>
      </p:sp>
    </p:spTree>
    <p:extLst>
      <p:ext uri="{BB962C8B-B14F-4D97-AF65-F5344CB8AC3E}">
        <p14:creationId xmlns:p14="http://schemas.microsoft.com/office/powerpoint/2010/main" val="2346429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Multicell Convection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5" t="7210" r="6831" b="62062"/>
          <a:stretch/>
        </p:blipFill>
        <p:spPr>
          <a:xfrm>
            <a:off x="2674374" y="1690688"/>
            <a:ext cx="6843252" cy="4572000"/>
          </a:xfrm>
        </p:spPr>
      </p:pic>
      <p:sp>
        <p:nvSpPr>
          <p:cNvPr id="7" name="TextBox 6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8.9</a:t>
            </a:r>
          </a:p>
        </p:txBody>
      </p:sp>
      <p:cxnSp>
        <p:nvCxnSpPr>
          <p:cNvPr id="9" name="Straight Arrow Connector 8"/>
          <p:cNvCxnSpPr>
            <a:endCxn id="10" idx="3"/>
          </p:cNvCxnSpPr>
          <p:nvPr/>
        </p:nvCxnSpPr>
        <p:spPr>
          <a:xfrm>
            <a:off x="3786996" y="4811742"/>
            <a:ext cx="4724890" cy="0"/>
          </a:xfrm>
          <a:prstGeom prst="straightConnector1">
            <a:avLst/>
          </a:prstGeom>
          <a:ln w="190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80114" y="4627076"/>
            <a:ext cx="48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newer cells			older cells</a:t>
            </a:r>
          </a:p>
        </p:txBody>
      </p:sp>
    </p:spTree>
    <p:extLst>
      <p:ext uri="{BB962C8B-B14F-4D97-AF65-F5344CB8AC3E}">
        <p14:creationId xmlns:p14="http://schemas.microsoft.com/office/powerpoint/2010/main" val="370444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Multicell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5" t="43451" r="1230" b="19774"/>
          <a:stretch/>
        </p:blipFill>
        <p:spPr>
          <a:xfrm rot="10800000">
            <a:off x="4476751" y="1685926"/>
            <a:ext cx="3238498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8.11</a:t>
            </a:r>
          </a:p>
        </p:txBody>
      </p:sp>
    </p:spTree>
    <p:extLst>
      <p:ext uri="{BB962C8B-B14F-4D97-AF65-F5344CB8AC3E}">
        <p14:creationId xmlns:p14="http://schemas.microsoft.com/office/powerpoint/2010/main" val="3394848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Current Lifting in Shear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t="50675" r="629" b="21087"/>
          <a:stretch/>
        </p:blipFill>
        <p:spPr>
          <a:xfrm rot="10800000">
            <a:off x="857475" y="1690688"/>
            <a:ext cx="8895900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5.31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34575" y="2357438"/>
            <a:ext cx="22574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Multicell development is favored along the portion of the outflow boundary where the environmental wind shear vector is largely perpendicular to the outflow boundary.</a:t>
            </a:r>
          </a:p>
        </p:txBody>
      </p:sp>
    </p:spTree>
    <p:extLst>
      <p:ext uri="{BB962C8B-B14F-4D97-AF65-F5344CB8AC3E}">
        <p14:creationId xmlns:p14="http://schemas.microsoft.com/office/powerpoint/2010/main" val="1273752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Initiation Along Boundaries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4" t="55520" r="13283" b="20492"/>
          <a:stretch/>
        </p:blipFill>
        <p:spPr>
          <a:xfrm rot="10800000">
            <a:off x="2865371" y="1690688"/>
            <a:ext cx="6461258" cy="4572000"/>
          </a:xfrm>
        </p:spPr>
      </p:pic>
      <p:sp>
        <p:nvSpPr>
          <p:cNvPr id="6" name="TextBox 5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7.10</a:t>
            </a:r>
          </a:p>
        </p:txBody>
      </p:sp>
    </p:spTree>
    <p:extLst>
      <p:ext uri="{BB962C8B-B14F-4D97-AF65-F5344CB8AC3E}">
        <p14:creationId xmlns:p14="http://schemas.microsoft.com/office/powerpoint/2010/main" val="193800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Multicell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8" t="45385" r="6348" b="34258"/>
          <a:stretch/>
        </p:blipFill>
        <p:spPr>
          <a:xfrm>
            <a:off x="1524000" y="1624013"/>
            <a:ext cx="9144000" cy="3973794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5635907"/>
            <a:ext cx="87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cells preferentially develop on the southwest flank, closer to the dry line and lower CIN, rather than to the east (where the gust front and low-level shear vector are best aligned).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62775" y="3019425"/>
            <a:ext cx="1152525" cy="20955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915275" y="1808599"/>
            <a:ext cx="647700" cy="16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53450" y="1654710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0-2.5 km shear vector</a:t>
            </a:r>
          </a:p>
        </p:txBody>
      </p:sp>
    </p:spTree>
    <p:extLst>
      <p:ext uri="{BB962C8B-B14F-4D97-AF65-F5344CB8AC3E}">
        <p14:creationId xmlns:p14="http://schemas.microsoft.com/office/powerpoint/2010/main" val="735444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Multicell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2" t="39292" r="7552" b="20212"/>
          <a:stretch/>
        </p:blipFill>
        <p:spPr>
          <a:xfrm rot="10800000">
            <a:off x="2959959" y="1690688"/>
            <a:ext cx="5090981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2975" y="1690688"/>
            <a:ext cx="27908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Multicell development is favored in two locations: 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north</a:t>
            </a:r>
            <a:r>
              <a:rPr lang="en-US" dirty="0"/>
              <a:t>, where the shear vector is perpendicular to the outflow boundary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east</a:t>
            </a:r>
            <a:r>
              <a:rPr lang="en-US" dirty="0"/>
              <a:t>, where the near-surface storm-relative wind is perpendicular to the outflow boundary</a:t>
            </a:r>
          </a:p>
        </p:txBody>
      </p:sp>
    </p:spTree>
    <p:extLst>
      <p:ext uri="{BB962C8B-B14F-4D97-AF65-F5344CB8AC3E}">
        <p14:creationId xmlns:p14="http://schemas.microsoft.com/office/powerpoint/2010/main" val="1312821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Complexities of Initiation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52" y="2132870"/>
            <a:ext cx="5949696" cy="3736848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Kain</a:t>
            </a:r>
            <a:r>
              <a:rPr lang="en-US" i="1" dirty="0"/>
              <a:t> et al. (2013, </a:t>
            </a:r>
            <a:r>
              <a:rPr lang="en-US" dirty="0"/>
              <a:t>BAMS</a:t>
            </a:r>
            <a:r>
              <a:rPr lang="en-US" i="1" dirty="0"/>
              <a:t>), their Fig. 5</a:t>
            </a:r>
          </a:p>
        </p:txBody>
      </p:sp>
    </p:spTree>
    <p:extLst>
      <p:ext uri="{BB962C8B-B14F-4D97-AF65-F5344CB8AC3E}">
        <p14:creationId xmlns:p14="http://schemas.microsoft.com/office/powerpoint/2010/main" val="416153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Complexities of Initiation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t="7210" r="3831" b="64639"/>
          <a:stretch/>
        </p:blipFill>
        <p:spPr>
          <a:xfrm>
            <a:off x="2280633" y="1690688"/>
            <a:ext cx="7630734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7.11</a:t>
            </a:r>
          </a:p>
        </p:txBody>
      </p:sp>
    </p:spTree>
    <p:extLst>
      <p:ext uri="{BB962C8B-B14F-4D97-AF65-F5344CB8AC3E}">
        <p14:creationId xmlns:p14="http://schemas.microsoft.com/office/powerpoint/2010/main" val="308986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Complexities of Initiation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1" t="49770" r="15465" b="20492"/>
          <a:stretch/>
        </p:blipFill>
        <p:spPr>
          <a:xfrm rot="10800000">
            <a:off x="3596639" y="1690688"/>
            <a:ext cx="4998721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7.13</a:t>
            </a:r>
          </a:p>
        </p:txBody>
      </p:sp>
    </p:spTree>
    <p:extLst>
      <p:ext uri="{BB962C8B-B14F-4D97-AF65-F5344CB8AC3E}">
        <p14:creationId xmlns:p14="http://schemas.microsoft.com/office/powerpoint/2010/main" val="138111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Inhomogeneity</a:t>
            </a: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1298" y="1825625"/>
            <a:ext cx="8409404" cy="4351338"/>
          </a:xfrm>
        </p:spPr>
      </p:pic>
      <p:sp>
        <p:nvSpPr>
          <p:cNvPr id="7" name="TextBox 6"/>
          <p:cNvSpPr txBox="1"/>
          <p:nvPr/>
        </p:nvSpPr>
        <p:spPr>
          <a:xfrm>
            <a:off x="7000875" y="6488668"/>
            <a:ext cx="519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Weckwerth</a:t>
            </a:r>
            <a:r>
              <a:rPr lang="en-US" i="1" dirty="0"/>
              <a:t> et al. (1996, </a:t>
            </a:r>
            <a:r>
              <a:rPr lang="en-US" dirty="0"/>
              <a:t>Mon. </a:t>
            </a:r>
            <a:r>
              <a:rPr lang="en-US" dirty="0" err="1"/>
              <a:t>Wea</a:t>
            </a:r>
            <a:r>
              <a:rPr lang="en-US" dirty="0"/>
              <a:t>. Rev.</a:t>
            </a:r>
            <a:r>
              <a:rPr lang="en-US" i="1" dirty="0"/>
              <a:t>), their Fig. 9</a:t>
            </a:r>
          </a:p>
        </p:txBody>
      </p:sp>
    </p:spTree>
    <p:extLst>
      <p:ext uri="{BB962C8B-B14F-4D97-AF65-F5344CB8AC3E}">
        <p14:creationId xmlns:p14="http://schemas.microsoft.com/office/powerpoint/2010/main" val="220282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Inhomogeneity</a:t>
            </a:r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5301" y="1825625"/>
            <a:ext cx="5581398" cy="4351338"/>
          </a:xfrm>
        </p:spPr>
      </p:pic>
      <p:sp>
        <p:nvSpPr>
          <p:cNvPr id="5" name="TextBox 4"/>
          <p:cNvSpPr txBox="1"/>
          <p:nvPr/>
        </p:nvSpPr>
        <p:spPr>
          <a:xfrm>
            <a:off x="7000875" y="6488668"/>
            <a:ext cx="519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Crook (1996, </a:t>
            </a:r>
            <a:r>
              <a:rPr lang="en-US" dirty="0"/>
              <a:t>Mon. </a:t>
            </a:r>
            <a:r>
              <a:rPr lang="en-US" dirty="0" err="1"/>
              <a:t>Wea</a:t>
            </a:r>
            <a:r>
              <a:rPr lang="en-US" dirty="0"/>
              <a:t>. Rev.</a:t>
            </a:r>
            <a:r>
              <a:rPr lang="en-US" i="1" dirty="0"/>
              <a:t>), their Fig. 8</a:t>
            </a:r>
          </a:p>
        </p:txBody>
      </p:sp>
    </p:spTree>
    <p:extLst>
      <p:ext uri="{BB962C8B-B14F-4D97-AF65-F5344CB8AC3E}">
        <p14:creationId xmlns:p14="http://schemas.microsoft.com/office/powerpoint/2010/main" val="1684397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Surface-Based Initiation Vertical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4" t="7606" r="9831" b="71181"/>
          <a:stretch/>
        </p:blipFill>
        <p:spPr>
          <a:xfrm>
            <a:off x="1694920" y="1690688"/>
            <a:ext cx="8802160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41079" y="6488668"/>
            <a:ext cx="48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7.3</a:t>
            </a:r>
          </a:p>
        </p:txBody>
      </p:sp>
    </p:spTree>
    <p:extLst>
      <p:ext uri="{BB962C8B-B14F-4D97-AF65-F5344CB8AC3E}">
        <p14:creationId xmlns:p14="http://schemas.microsoft.com/office/powerpoint/2010/main" val="775358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630</Words>
  <Application>Microsoft Office PowerPoint</Application>
  <PresentationFormat>Widescreen</PresentationFormat>
  <Paragraphs>93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Convection Initiation</vt:lpstr>
      <vt:lpstr>Convection Initiation Along Boundaries</vt:lpstr>
      <vt:lpstr>Convection Initiation Along Boundaries</vt:lpstr>
      <vt:lpstr>Mesoscale Complexities of Initiation</vt:lpstr>
      <vt:lpstr>Mesoscale Complexities of Initiation</vt:lpstr>
      <vt:lpstr>Mesoscale Complexities of Initiation</vt:lpstr>
      <vt:lpstr>Mesoscale Inhomogeneity</vt:lpstr>
      <vt:lpstr>Mesoscale Inhomogeneity</vt:lpstr>
      <vt:lpstr>Surface-Based Initiation Vertical Profile</vt:lpstr>
      <vt:lpstr>Elevated Initiation Vertical Profile</vt:lpstr>
      <vt:lpstr>Initiation-Supporting Sounding Changes</vt:lpstr>
      <vt:lpstr>Lapse Rate Tendency Examples</vt:lpstr>
      <vt:lpstr>Lapse Rate Tendency Examples</vt:lpstr>
      <vt:lpstr>Lapse Rate Tendency Examples</vt:lpstr>
      <vt:lpstr>Insufficiency of CAPE and CIN</vt:lpstr>
      <vt:lpstr>Insufficiency of CAPE and CIN</vt:lpstr>
      <vt:lpstr>Insufficiency of CAPE and CIN</vt:lpstr>
      <vt:lpstr>Insufficiency of CAPE and CIN</vt:lpstr>
      <vt:lpstr>Insufficiency of CAPE and CIN</vt:lpstr>
      <vt:lpstr>Definition of Vertical Wind Shear</vt:lpstr>
      <vt:lpstr>Cell Type Dependence on Vertical Wind Shear</vt:lpstr>
      <vt:lpstr>Single Cell Convection</vt:lpstr>
      <vt:lpstr>Single Cell Convection</vt:lpstr>
      <vt:lpstr>Single Cell Convection</vt:lpstr>
      <vt:lpstr>Single Cell Convection</vt:lpstr>
      <vt:lpstr>Single vs. Multicell Convection</vt:lpstr>
      <vt:lpstr>Multicell Convection</vt:lpstr>
      <vt:lpstr>Multicell Convection</vt:lpstr>
      <vt:lpstr>Density Current Lifting in Shear</vt:lpstr>
      <vt:lpstr>Multicell Convection</vt:lpstr>
      <vt:lpstr>Multicell Convection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Convection Initiation</dc:title>
  <dc:creator>Clark Evans</dc:creator>
  <cp:lastModifiedBy>Clark Evans</cp:lastModifiedBy>
  <cp:revision>8</cp:revision>
  <dcterms:created xsi:type="dcterms:W3CDTF">2017-04-14T18:47:03Z</dcterms:created>
  <dcterms:modified xsi:type="dcterms:W3CDTF">2017-04-14T22:02:41Z</dcterms:modified>
</cp:coreProperties>
</file>