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5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91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16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354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191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34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2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78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3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1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A897FE-0523-4C7A-809E-391DA1535963}" type="datetimeFigureOut">
              <a:rPr lang="en-US" smtClean="0"/>
              <a:t>4/10/2017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D5CCA-A9F8-496E-98ED-47952CCDCB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Current Schematic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71" t="25753" r="42721" b="52152"/>
          <a:stretch/>
        </p:blipFill>
        <p:spPr>
          <a:xfrm>
            <a:off x="2002922" y="1457325"/>
            <a:ext cx="4304269" cy="5029200"/>
          </a:xfrm>
        </p:spPr>
      </p:pic>
      <p:sp>
        <p:nvSpPr>
          <p:cNvPr id="5" name="TextBox 4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5.2b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7449" y="1574007"/>
            <a:ext cx="5313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Note the </a:t>
            </a:r>
            <a:r>
              <a:rPr lang="en-US" dirty="0" err="1"/>
              <a:t>isentrope</a:t>
            </a:r>
            <a:r>
              <a:rPr lang="en-US" dirty="0"/>
              <a:t> orientation (faint blue lines): higher-valued ahead of density current (&gt;317 K), lower-valued (307-309 K) behind leading edge.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Flow that conserves potential temperature will ascend over the density current; it will not pass through the density current. In this sense, density currents are material surfaces.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925019" y="3467819"/>
            <a:ext cx="2993366" cy="19927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038975" y="5362575"/>
            <a:ext cx="2428875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density current </a:t>
            </a:r>
            <a:r>
              <a:rPr lang="en-US" b="1" dirty="0">
                <a:solidFill>
                  <a:srgbClr val="FF0000"/>
                </a:solidFill>
              </a:rPr>
              <a:t>head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76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Density Currents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2" t="7734" r="2735" b="46954"/>
          <a:stretch/>
        </p:blipFill>
        <p:spPr>
          <a:xfrm>
            <a:off x="3113846" y="1885949"/>
            <a:ext cx="4611757" cy="4114800"/>
          </a:xfrm>
        </p:spPr>
      </p:pic>
      <p:sp>
        <p:nvSpPr>
          <p:cNvPr id="5" name="TextBox 4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3476" y="1885949"/>
            <a:ext cx="32956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While quasi-2D, note the clefts and lobes along the leading edge and billows along the top.</a:t>
            </a:r>
          </a:p>
        </p:txBody>
      </p:sp>
    </p:spTree>
    <p:extLst>
      <p:ext uri="{BB962C8B-B14F-4D97-AF65-F5344CB8AC3E}">
        <p14:creationId xmlns:p14="http://schemas.microsoft.com/office/powerpoint/2010/main" val="207566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Density Currents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7606" r="37913" b="71776"/>
          <a:stretch/>
        </p:blipFill>
        <p:spPr>
          <a:xfrm rot="120000">
            <a:off x="3504465" y="2031207"/>
            <a:ext cx="5183069" cy="4114800"/>
          </a:xfrm>
        </p:spPr>
      </p:pic>
      <p:sp>
        <p:nvSpPr>
          <p:cNvPr id="7" name="TextBox 6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5.25</a:t>
            </a:r>
          </a:p>
        </p:txBody>
      </p:sp>
    </p:spTree>
    <p:extLst>
      <p:ext uri="{BB962C8B-B14F-4D97-AF65-F5344CB8AC3E}">
        <p14:creationId xmlns:p14="http://schemas.microsoft.com/office/powerpoint/2010/main" val="109960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Radar Density Current Depiction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5" t="41044" r="1832" b="40350"/>
          <a:stretch/>
        </p:blipFill>
        <p:spPr>
          <a:xfrm rot="10800000">
            <a:off x="1524000" y="2476069"/>
            <a:ext cx="9144000" cy="3225074"/>
          </a:xfrm>
        </p:spPr>
      </p:pic>
      <p:sp>
        <p:nvSpPr>
          <p:cNvPr id="5" name="TextBox 4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5.26b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781300" y="4914900"/>
            <a:ext cx="5295900" cy="22860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tar: 5 Points 7"/>
          <p:cNvSpPr/>
          <p:nvPr/>
        </p:nvSpPr>
        <p:spPr>
          <a:xfrm>
            <a:off x="971550" y="4886325"/>
            <a:ext cx="476250" cy="466725"/>
          </a:xfrm>
          <a:prstGeom prst="star5">
            <a:avLst/>
          </a:prstGeom>
          <a:solidFill>
            <a:schemeClr val="accent4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14387" y="5353050"/>
            <a:ext cx="790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radar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9067800" y="4819650"/>
            <a:ext cx="1485900" cy="66675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76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Outflow Boundaries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8" t="48923" r="7251" b="20212"/>
          <a:stretch/>
        </p:blipFill>
        <p:spPr>
          <a:xfrm rot="10800000">
            <a:off x="2837236" y="1690688"/>
            <a:ext cx="6517527" cy="4572000"/>
          </a:xfrm>
        </p:spPr>
      </p:pic>
      <p:sp>
        <p:nvSpPr>
          <p:cNvPr id="5" name="TextBox 4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5.23</a:t>
            </a:r>
          </a:p>
        </p:txBody>
      </p:sp>
      <p:sp>
        <p:nvSpPr>
          <p:cNvPr id="6" name="Oval 5"/>
          <p:cNvSpPr/>
          <p:nvPr/>
        </p:nvSpPr>
        <p:spPr>
          <a:xfrm>
            <a:off x="6038850" y="4610100"/>
            <a:ext cx="1352550" cy="40957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72175" y="4240767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convergence</a:t>
            </a:r>
          </a:p>
        </p:txBody>
      </p:sp>
      <p:sp>
        <p:nvSpPr>
          <p:cNvPr id="8" name="Oval 7"/>
          <p:cNvSpPr/>
          <p:nvPr/>
        </p:nvSpPr>
        <p:spPr>
          <a:xfrm>
            <a:off x="3843338" y="4610100"/>
            <a:ext cx="1352550" cy="409575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776663" y="4946928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</a:rPr>
              <a:t>divergence</a:t>
            </a:r>
          </a:p>
        </p:txBody>
      </p:sp>
    </p:spTree>
    <p:extLst>
      <p:ext uri="{BB962C8B-B14F-4D97-AF65-F5344CB8AC3E}">
        <p14:creationId xmlns:p14="http://schemas.microsoft.com/office/powerpoint/2010/main" val="2902819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Outflow Boundaries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7" t="15651" r="12971" b="58519"/>
          <a:stretch/>
        </p:blipFill>
        <p:spPr>
          <a:xfrm rot="10800000">
            <a:off x="2918847" y="1690688"/>
            <a:ext cx="6354305" cy="4572000"/>
          </a:xfrm>
        </p:spPr>
      </p:pic>
      <p:sp>
        <p:nvSpPr>
          <p:cNvPr id="5" name="TextBox 4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5.24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619875" y="4505325"/>
            <a:ext cx="762000" cy="3810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81875" y="4775478"/>
            <a:ext cx="110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PGF</a:t>
            </a:r>
          </a:p>
        </p:txBody>
      </p:sp>
      <p:sp>
        <p:nvSpPr>
          <p:cNvPr id="9" name="Rectangle 8"/>
          <p:cNvSpPr/>
          <p:nvPr/>
        </p:nvSpPr>
        <p:spPr>
          <a:xfrm>
            <a:off x="4371975" y="2609850"/>
            <a:ext cx="971550" cy="1182172"/>
          </a:xfrm>
          <a:prstGeom prst="rect">
            <a:avLst/>
          </a:prstGeom>
          <a:noFill/>
          <a:ln w="63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2349" y="2877770"/>
            <a:ext cx="261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err="1">
                <a:solidFill>
                  <a:schemeClr val="accent4"/>
                </a:solidFill>
              </a:rPr>
              <a:t>subsaturated</a:t>
            </a:r>
            <a:r>
              <a:rPr lang="en-US" b="1" dirty="0">
                <a:solidFill>
                  <a:schemeClr val="accent4"/>
                </a:solidFill>
              </a:rPr>
              <a:t> descent (compressional warming)</a:t>
            </a:r>
          </a:p>
        </p:txBody>
      </p:sp>
    </p:spTree>
    <p:extLst>
      <p:ext uri="{BB962C8B-B14F-4D97-AF65-F5344CB8AC3E}">
        <p14:creationId xmlns:p14="http://schemas.microsoft.com/office/powerpoint/2010/main" val="41677579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Current Dynamics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0" t="45641" r="3956" b="35315"/>
          <a:stretch/>
        </p:blipFill>
        <p:spPr>
          <a:xfrm rot="10800000">
            <a:off x="2819399" y="1690688"/>
            <a:ext cx="5514975" cy="4572000"/>
          </a:xfrm>
        </p:spPr>
      </p:pic>
      <p:sp>
        <p:nvSpPr>
          <p:cNvPr id="5" name="Rectangle 4"/>
          <p:cNvSpPr/>
          <p:nvPr/>
        </p:nvSpPr>
        <p:spPr>
          <a:xfrm>
            <a:off x="2486025" y="5810250"/>
            <a:ext cx="771525" cy="452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552700" y="5762625"/>
            <a:ext cx="77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x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81199" y="5466934"/>
            <a:ext cx="77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199" y="1798052"/>
            <a:ext cx="77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752724" y="4533901"/>
            <a:ext cx="0" cy="1209674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95474" y="4958596"/>
            <a:ext cx="771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7747" y="1885949"/>
            <a:ext cx="33813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Here, we will assume for simplicity that the ambient wind (and vertical wind shear) are zero.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 also assume no ambient buoyancy and no friction.</a:t>
            </a:r>
          </a:p>
        </p:txBody>
      </p:sp>
    </p:spTree>
    <p:extLst>
      <p:ext uri="{BB962C8B-B14F-4D97-AF65-F5344CB8AC3E}">
        <p14:creationId xmlns:p14="http://schemas.microsoft.com/office/powerpoint/2010/main" val="646226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Current Dynamics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6" t="53021" r="6592" b="30520"/>
          <a:stretch/>
        </p:blipFill>
        <p:spPr>
          <a:xfrm rot="60000">
            <a:off x="2157413" y="1830323"/>
            <a:ext cx="7877175" cy="2923901"/>
          </a:xfrm>
        </p:spPr>
      </p:pic>
      <p:sp>
        <p:nvSpPr>
          <p:cNvPr id="13" name="TextBox 12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5.30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0162" y="5192967"/>
            <a:ext cx="9591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this example, </a:t>
            </a:r>
            <a:r>
              <a:rPr lang="en-US" i="1" dirty="0"/>
              <a:t>H</a:t>
            </a:r>
            <a:r>
              <a:rPr lang="en-US" dirty="0"/>
              <a:t> ~ 1 km, </a:t>
            </a:r>
            <a:r>
              <a:rPr lang="el-GR" dirty="0"/>
              <a:t>θ</a:t>
            </a:r>
            <a:r>
              <a:rPr lang="en-US" baseline="-25000" dirty="0"/>
              <a:t>v</a:t>
            </a:r>
            <a:r>
              <a:rPr lang="en-US" dirty="0"/>
              <a:t>’ ~ -10 K, and </a:t>
            </a:r>
            <a:r>
              <a:rPr lang="el-GR" dirty="0"/>
              <a:t>θ</a:t>
            </a:r>
            <a:r>
              <a:rPr lang="en-US" baseline="-25000" dirty="0"/>
              <a:t>v</a:t>
            </a:r>
            <a:r>
              <a:rPr lang="en-US" dirty="0"/>
              <a:t>(</a:t>
            </a:r>
            <a:r>
              <a:rPr lang="en-US" dirty="0" err="1"/>
              <a:t>env</a:t>
            </a:r>
            <a:r>
              <a:rPr lang="en-US" dirty="0"/>
              <a:t>) ~ 300 K, such that </a:t>
            </a:r>
            <a:r>
              <a:rPr lang="en-US" i="1" dirty="0"/>
              <a:t>u</a:t>
            </a:r>
            <a:r>
              <a:rPr lang="en-US" i="1" baseline="-25000" dirty="0"/>
              <a:t>R,0</a:t>
            </a:r>
            <a:r>
              <a:rPr lang="en-US" dirty="0"/>
              <a:t> = 18 m s</a:t>
            </a:r>
            <a:r>
              <a:rPr lang="en-US" baseline="30000" dirty="0"/>
              <a:t>-1</a:t>
            </a:r>
            <a:r>
              <a:rPr lang="en-US" dirty="0"/>
              <a:t>. This agrees well with the numerical simulation output depicted above (with zero ambient flow; all vectors are relative to the density current’s motion).</a:t>
            </a:r>
          </a:p>
        </p:txBody>
      </p:sp>
    </p:spTree>
    <p:extLst>
      <p:ext uri="{BB962C8B-B14F-4D97-AF65-F5344CB8AC3E}">
        <p14:creationId xmlns:p14="http://schemas.microsoft.com/office/powerpoint/2010/main" val="307740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Density Current Lifting In Sheared Flows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3" t="49362" r="1591" b="20649"/>
          <a:stretch/>
        </p:blipFill>
        <p:spPr>
          <a:xfrm rot="10860000">
            <a:off x="1085849" y="1864438"/>
            <a:ext cx="7191375" cy="4041061"/>
          </a:xfrm>
        </p:spPr>
      </p:pic>
      <p:sp>
        <p:nvSpPr>
          <p:cNvPr id="5" name="TextBox 4"/>
          <p:cNvSpPr txBox="1"/>
          <p:nvPr/>
        </p:nvSpPr>
        <p:spPr>
          <a:xfrm>
            <a:off x="7143750" y="6486525"/>
            <a:ext cx="5048250" cy="371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err="1"/>
              <a:t>Markowski</a:t>
            </a:r>
            <a:r>
              <a:rPr lang="en-US" i="1" dirty="0"/>
              <a:t> and Richardson (2010), their Fig. 5.31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67747" y="1885949"/>
            <a:ext cx="338137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Strongest ascent occurs when the surface ground-relative flow equals and opposes density current motion.</a:t>
            </a:r>
          </a:p>
          <a:p>
            <a:endParaRPr lang="en-US" dirty="0"/>
          </a:p>
          <a:p>
            <a:r>
              <a:rPr lang="en-US" dirty="0"/>
              <a:t>Not shown: lifting is maximized when the shear depth is ~75% of the density current depth.</a:t>
            </a:r>
          </a:p>
          <a:p>
            <a:endParaRPr lang="en-US" dirty="0"/>
          </a:p>
          <a:p>
            <a:r>
              <a:rPr lang="en-US" dirty="0"/>
              <a:t>Density currents spread out more rapidly for ambient flow in the same direction as density current motion; however, lifting along their leading edge is reduced.</a:t>
            </a:r>
          </a:p>
        </p:txBody>
      </p:sp>
    </p:spTree>
    <p:extLst>
      <p:ext uri="{BB962C8B-B14F-4D97-AF65-F5344CB8AC3E}">
        <p14:creationId xmlns:p14="http://schemas.microsoft.com/office/powerpoint/2010/main" val="15249598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370</Words>
  <Application>Microsoft Office PowerPoint</Application>
  <PresentationFormat>Widescreen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Density Current Schematic</vt:lpstr>
      <vt:lpstr>Generic Density Currents</vt:lpstr>
      <vt:lpstr>Generic Density Currents</vt:lpstr>
      <vt:lpstr>Radar Density Current Depiction</vt:lpstr>
      <vt:lpstr>Outflow Boundaries</vt:lpstr>
      <vt:lpstr>Outflow Boundaries</vt:lpstr>
      <vt:lpstr>Density Current Dynamics</vt:lpstr>
      <vt:lpstr>Density Current Dynamics</vt:lpstr>
      <vt:lpstr>Density Current Lifting In Sheared Flows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Generic Density Currents</dc:title>
  <dc:creator>Clark Evans</dc:creator>
  <cp:lastModifiedBy>Clark Evans</cp:lastModifiedBy>
  <cp:revision>6</cp:revision>
  <dcterms:created xsi:type="dcterms:W3CDTF">2017-04-10T20:40:01Z</dcterms:created>
  <dcterms:modified xsi:type="dcterms:W3CDTF">2017-04-10T21:37:32Z</dcterms:modified>
</cp:coreProperties>
</file>