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59" r:id="rId7"/>
    <p:sldId id="258" r:id="rId8"/>
    <p:sldId id="257" r:id="rId9"/>
    <p:sldId id="264" r:id="rId10"/>
    <p:sldId id="266" r:id="rId11"/>
    <p:sldId id="267" r:id="rId12"/>
    <p:sldId id="265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2C5A-85F8-4B57-8C2D-97892B2482E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620A-F62C-4A2C-894B-BF990E79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2C5A-85F8-4B57-8C2D-97892B2482E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620A-F62C-4A2C-894B-BF990E79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5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2C5A-85F8-4B57-8C2D-97892B2482E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620A-F62C-4A2C-894B-BF990E79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79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2C5A-85F8-4B57-8C2D-97892B2482E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620A-F62C-4A2C-894B-BF990E79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8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2C5A-85F8-4B57-8C2D-97892B2482E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620A-F62C-4A2C-894B-BF990E79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8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2C5A-85F8-4B57-8C2D-97892B2482E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620A-F62C-4A2C-894B-BF990E79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18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2C5A-85F8-4B57-8C2D-97892B2482E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620A-F62C-4A2C-894B-BF990E79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83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2C5A-85F8-4B57-8C2D-97892B2482E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620A-F62C-4A2C-894B-BF990E79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3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2C5A-85F8-4B57-8C2D-97892B2482E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620A-F62C-4A2C-894B-BF990E79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0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2C5A-85F8-4B57-8C2D-97892B2482E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620A-F62C-4A2C-894B-BF990E79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0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2C5A-85F8-4B57-8C2D-97892B2482E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620A-F62C-4A2C-894B-BF990E79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8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D2C5A-85F8-4B57-8C2D-97892B2482E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7620A-F62C-4A2C-894B-BF990E791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5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Dryline Overview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37" y="1690688"/>
            <a:ext cx="5630325" cy="4351338"/>
          </a:xfrm>
        </p:spPr>
      </p:pic>
      <p:sp>
        <p:nvSpPr>
          <p:cNvPr id="7" name="TextBox 6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i="1" dirty="0"/>
              <a:t>Synoptic-Dynamic Meteorology in Mid-Latitudes (Vol. II) </a:t>
            </a:r>
            <a:r>
              <a:rPr lang="en-US" dirty="0"/>
              <a:t>by H. Bluestein, their Fig. 2.38.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115052" y="4686301"/>
            <a:ext cx="3286123" cy="38099"/>
          </a:xfrm>
          <a:prstGeom prst="straightConnector1">
            <a:avLst/>
          </a:prstGeom>
          <a:ln w="635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401175" y="4520684"/>
            <a:ext cx="2571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typical symbolization; usually colored dark yellow to light brown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1" y="1585775"/>
            <a:ext cx="2914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Contours</a:t>
            </a:r>
            <a:r>
              <a:rPr lang="en-US" dirty="0"/>
              <a:t>: sea-level pressure every 2 </a:t>
            </a:r>
            <a:r>
              <a:rPr lang="en-US" dirty="0" err="1"/>
              <a:t>hPa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Station model</a:t>
            </a:r>
            <a:r>
              <a:rPr lang="en-US" dirty="0"/>
              <a:t>: </a:t>
            </a:r>
            <a:r>
              <a:rPr lang="en-US" i="1" dirty="0"/>
              <a:t>T</a:t>
            </a:r>
            <a:r>
              <a:rPr lang="en-US" dirty="0"/>
              <a:t> (°C), T</a:t>
            </a:r>
            <a:r>
              <a:rPr lang="en-US" baseline="-25000" dirty="0"/>
              <a:t>d</a:t>
            </a:r>
            <a:r>
              <a:rPr lang="en-US" dirty="0"/>
              <a:t> (°C), </a:t>
            </a:r>
            <a:r>
              <a:rPr lang="en-US" i="1" dirty="0"/>
              <a:t>p</a:t>
            </a:r>
            <a:r>
              <a:rPr lang="en-US" dirty="0"/>
              <a:t> (</a:t>
            </a:r>
            <a:r>
              <a:rPr lang="en-US" dirty="0" err="1"/>
              <a:t>hPa</a:t>
            </a:r>
            <a:r>
              <a:rPr lang="en-US" dirty="0"/>
              <a:t>, leading 1 omitted), wind (barbs in kt)</a:t>
            </a:r>
          </a:p>
        </p:txBody>
      </p:sp>
    </p:spTree>
    <p:extLst>
      <p:ext uri="{BB962C8B-B14F-4D97-AF65-F5344CB8AC3E}">
        <p14:creationId xmlns:p14="http://schemas.microsoft.com/office/powerpoint/2010/main" val="1340795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Nocturnal Low-Level Wind Maxima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3" t="13243" r="10261" b="53484"/>
          <a:stretch/>
        </p:blipFill>
        <p:spPr>
          <a:xfrm rot="10800000">
            <a:off x="3578395" y="1690688"/>
            <a:ext cx="5035209" cy="4114800"/>
          </a:xfr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i="1" dirty="0"/>
              <a:t>Mesoscale Meteorology in Mid-Latitudes</a:t>
            </a:r>
            <a:r>
              <a:rPr lang="en-US" dirty="0"/>
              <a:t>, their Fig. 4.35.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72100" y="4648200"/>
            <a:ext cx="1228725" cy="457200"/>
          </a:xfrm>
          <a:prstGeom prst="round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63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Inertial Oscillations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52646" r="24712" b="20648"/>
          <a:stretch/>
        </p:blipFill>
        <p:spPr>
          <a:xfrm rot="10800000">
            <a:off x="3621376" y="2009775"/>
            <a:ext cx="2968047" cy="4114800"/>
          </a:xfr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i="1" dirty="0"/>
              <a:t>Mesoscale Meteorology in Mid-Latitudes</a:t>
            </a:r>
            <a:r>
              <a:rPr lang="en-US" dirty="0"/>
              <a:t>, their Fig. 4.34.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53374" y="1866900"/>
            <a:ext cx="38290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</a:t>
            </a:r>
            <a:r>
              <a:rPr lang="en-US" i="1" dirty="0"/>
              <a:t>t</a:t>
            </a:r>
            <a:r>
              <a:rPr lang="en-US" dirty="0"/>
              <a:t> = </a:t>
            </a:r>
            <a:r>
              <a:rPr lang="en-US" i="1" dirty="0"/>
              <a:t>t</a:t>
            </a:r>
            <a:r>
              <a:rPr lang="en-US" i="1" baseline="-25000" dirty="0"/>
              <a:t>0</a:t>
            </a:r>
            <a:r>
              <a:rPr lang="en-US" dirty="0"/>
              <a:t>, </a:t>
            </a:r>
            <a:r>
              <a:rPr lang="en-US" i="1" dirty="0" err="1"/>
              <a:t>ft</a:t>
            </a:r>
            <a:r>
              <a:rPr lang="en-US" dirty="0"/>
              <a:t> = 0 and </a:t>
            </a:r>
            <a:r>
              <a:rPr lang="en-US" i="1" dirty="0" err="1"/>
              <a:t>u</a:t>
            </a:r>
            <a:r>
              <a:rPr lang="en-US" i="1" baseline="-25000" dirty="0" err="1"/>
              <a:t>ag</a:t>
            </a:r>
            <a:r>
              <a:rPr lang="en-US" dirty="0"/>
              <a:t> and </a:t>
            </a:r>
            <a:r>
              <a:rPr lang="en-US" i="1" dirty="0" err="1"/>
              <a:t>v</a:t>
            </a:r>
            <a:r>
              <a:rPr lang="en-US" i="1" baseline="-25000" dirty="0" err="1"/>
              <a:t>ag</a:t>
            </a:r>
            <a:r>
              <a:rPr lang="en-US" dirty="0"/>
              <a:t> are simply given by the projection of </a:t>
            </a:r>
            <a:r>
              <a:rPr lang="en-US" b="1" dirty="0"/>
              <a:t>v</a:t>
            </a:r>
            <a:r>
              <a:rPr lang="en-US" b="1" i="1" baseline="-25000" dirty="0"/>
              <a:t>ag0</a:t>
            </a:r>
            <a:r>
              <a:rPr lang="en-US" i="1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time progresses, the angle </a:t>
            </a:r>
            <a:r>
              <a:rPr lang="el-GR" b="1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ψ</a:t>
            </a:r>
            <a:r>
              <a:rPr lang="en-US" b="1" i="1" baseline="-250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0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-ft </a:t>
            </a:r>
            <a:r>
              <a:rPr lang="en-US" dirty="0">
                <a:cs typeface="Times New Roman" panose="02020603050405020304" pitchFamily="18" charset="0"/>
              </a:rPr>
              <a:t>changes. This changes </a:t>
            </a:r>
            <a:r>
              <a:rPr lang="en-US" i="1" dirty="0" err="1"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cs typeface="Times New Roman" panose="02020603050405020304" pitchFamily="18" charset="0"/>
              </a:rPr>
              <a:t>ag</a:t>
            </a:r>
            <a:r>
              <a:rPr lang="en-US" i="1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and </a:t>
            </a:r>
            <a:r>
              <a:rPr lang="en-US" i="1" dirty="0" err="1"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cs typeface="Times New Roman" panose="02020603050405020304" pitchFamily="18" charset="0"/>
              </a:rPr>
              <a:t>ag</a:t>
            </a:r>
            <a:r>
              <a:rPr lang="en-US" dirty="0">
                <a:cs typeface="Times New Roman" panose="02020603050405020304" pitchFamily="18" charset="0"/>
              </a:rPr>
              <a:t>, which changes the full wind (for constant geostrophic wind).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After one full rotation (</a:t>
            </a:r>
            <a:r>
              <a:rPr lang="en-US" i="1" dirty="0">
                <a:cs typeface="Times New Roman" panose="02020603050405020304" pitchFamily="18" charset="0"/>
              </a:rPr>
              <a:t>t</a:t>
            </a:r>
            <a:r>
              <a:rPr lang="en-US" dirty="0">
                <a:cs typeface="Times New Roman" panose="02020603050405020304" pitchFamily="18" charset="0"/>
              </a:rPr>
              <a:t> = 2</a:t>
            </a:r>
            <a:r>
              <a:rPr lang="el-GR" dirty="0">
                <a:cs typeface="Times New Roman" panose="02020603050405020304" pitchFamily="18" charset="0"/>
              </a:rPr>
              <a:t>π</a:t>
            </a:r>
            <a:r>
              <a:rPr lang="en-US" dirty="0">
                <a:cs typeface="Times New Roman" panose="02020603050405020304" pitchFamily="18" charset="0"/>
              </a:rPr>
              <a:t>/f), we return to the initial situation.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133850" y="2800350"/>
            <a:ext cx="657225" cy="3228975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69272" y="251323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l-GR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572000" y="3180736"/>
            <a:ext cx="542925" cy="314939"/>
          </a:xfrm>
          <a:custGeom>
            <a:avLst/>
            <a:gdLst>
              <a:gd name="connsiteX0" fmla="*/ 542925 w 542925"/>
              <a:gd name="connsiteY0" fmla="*/ 314939 h 314939"/>
              <a:gd name="connsiteX1" fmla="*/ 476250 w 542925"/>
              <a:gd name="connsiteY1" fmla="*/ 124439 h 314939"/>
              <a:gd name="connsiteX2" fmla="*/ 323850 w 542925"/>
              <a:gd name="connsiteY2" fmla="*/ 19664 h 314939"/>
              <a:gd name="connsiteX3" fmla="*/ 171450 w 542925"/>
              <a:gd name="connsiteY3" fmla="*/ 614 h 314939"/>
              <a:gd name="connsiteX4" fmla="*/ 76200 w 542925"/>
              <a:gd name="connsiteY4" fmla="*/ 29189 h 314939"/>
              <a:gd name="connsiteX5" fmla="*/ 0 w 542925"/>
              <a:gd name="connsiteY5" fmla="*/ 95864 h 31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2925" h="314939">
                <a:moveTo>
                  <a:pt x="542925" y="314939"/>
                </a:moveTo>
                <a:cubicBezTo>
                  <a:pt x="527843" y="244295"/>
                  <a:pt x="512762" y="173651"/>
                  <a:pt x="476250" y="124439"/>
                </a:cubicBezTo>
                <a:cubicBezTo>
                  <a:pt x="439737" y="75226"/>
                  <a:pt x="374650" y="40301"/>
                  <a:pt x="323850" y="19664"/>
                </a:cubicBezTo>
                <a:cubicBezTo>
                  <a:pt x="273050" y="-973"/>
                  <a:pt x="212725" y="-973"/>
                  <a:pt x="171450" y="614"/>
                </a:cubicBezTo>
                <a:cubicBezTo>
                  <a:pt x="130175" y="2201"/>
                  <a:pt x="104775" y="13314"/>
                  <a:pt x="76200" y="29189"/>
                </a:cubicBezTo>
                <a:cubicBezTo>
                  <a:pt x="47625" y="45064"/>
                  <a:pt x="23812" y="70464"/>
                  <a:pt x="0" y="95864"/>
                </a:cubicBezTo>
              </a:path>
            </a:pathLst>
          </a:custGeom>
          <a:noFill/>
          <a:ln w="317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133850" y="2800350"/>
            <a:ext cx="657225" cy="695325"/>
          </a:xfrm>
          <a:prstGeom prst="straightConnector1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79285" y="2653447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v</a:t>
            </a:r>
            <a:r>
              <a:rPr lang="en-US" b="1" i="1" baseline="-25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ag</a:t>
            </a:r>
            <a:r>
              <a:rPr lang="en-US" b="1" baseline="-25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(t+</a:t>
            </a:r>
            <a:r>
              <a:rPr lang="el-GR" b="1" baseline="-25000" dirty="0">
                <a:solidFill>
                  <a:schemeClr val="accent6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Δ</a:t>
            </a:r>
            <a:r>
              <a:rPr lang="en-US" b="1" baseline="-25000" dirty="0">
                <a:solidFill>
                  <a:schemeClr val="accent6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t)</a:t>
            </a:r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0697" y="3056920"/>
            <a:ext cx="68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ψ</a:t>
            </a:r>
            <a:r>
              <a:rPr lang="en-US" b="1" i="1" baseline="-250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0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-ft</a:t>
            </a:r>
            <a:endParaRPr lang="en-US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10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Inertial Oscillations and Force Balances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0" t="6859" r="3337" b="31412"/>
          <a:stretch/>
        </p:blipFill>
        <p:spPr>
          <a:xfrm>
            <a:off x="2496766" y="1630363"/>
            <a:ext cx="3599234" cy="4572000"/>
          </a:xfr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i="1" dirty="0"/>
              <a:t>Mesoscale Meteorology in Mid-Latitudes</a:t>
            </a:r>
            <a:r>
              <a:rPr lang="en-US" dirty="0"/>
              <a:t>, their Fig. 4.33.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1450" y="1630363"/>
            <a:ext cx="35623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that the horizontal pressure gradient force and geostrophic wind are both assumed constant.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termination of friction after the first panel disrupts balance. This accelerates the horizontal wind.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turn, this increases the Coriolis force, which results in a clockwise-turning acceleration vector (which points in the direction of the force imbalance, with proportional magnitude).</a:t>
            </a:r>
          </a:p>
        </p:txBody>
      </p:sp>
    </p:spTree>
    <p:extLst>
      <p:ext uri="{BB962C8B-B14F-4D97-AF65-F5344CB8AC3E}">
        <p14:creationId xmlns:p14="http://schemas.microsoft.com/office/powerpoint/2010/main" val="612485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Sloping Terrain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9" t="26530" r="6348" b="56633"/>
          <a:stretch/>
        </p:blipFill>
        <p:spPr>
          <a:xfrm>
            <a:off x="1524000" y="2143125"/>
            <a:ext cx="9144000" cy="3321170"/>
          </a:xfr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i="1" dirty="0"/>
              <a:t>Mesoscale Meteorology in Mid-Latitudes</a:t>
            </a:r>
            <a:r>
              <a:rPr lang="en-US" dirty="0"/>
              <a:t>, their Fig. 4.36b.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00700" y="1496794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Assumed:</a:t>
            </a:r>
            <a:r>
              <a:rPr lang="en-US" dirty="0"/>
              <a:t> a purely meridional geostrophic wind with zonal horizontal geopotential height gradient.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7650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Upper-Level Forcing of Low-Level Jets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4" t="53765" r="15680" b="20649"/>
          <a:stretch/>
        </p:blipFill>
        <p:spPr>
          <a:xfrm rot="10800000">
            <a:off x="838200" y="2105025"/>
            <a:ext cx="4631241" cy="36576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4" t="29223" r="15680" b="46131"/>
          <a:stretch/>
        </p:blipFill>
        <p:spPr>
          <a:xfrm rot="10800000">
            <a:off x="6545944" y="2105025"/>
            <a:ext cx="4807856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i="1" dirty="0"/>
              <a:t>Mesoscale Meteorology in Mid-Latitudes</a:t>
            </a:r>
            <a:r>
              <a:rPr lang="en-US" dirty="0"/>
              <a:t>, their Fig. 4.37.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 flipH="1" flipV="1">
            <a:off x="2733675" y="4629150"/>
            <a:ext cx="342900" cy="3429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76575" y="4972050"/>
            <a:ext cx="145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v</a:t>
            </a:r>
            <a:r>
              <a:rPr lang="en-US" b="1" i="1" baseline="-25000" dirty="0" err="1"/>
              <a:t>ag</a:t>
            </a:r>
            <a:r>
              <a:rPr lang="en-US" b="1" i="1" baseline="-25000" dirty="0"/>
              <a:t> </a:t>
            </a:r>
            <a:r>
              <a:rPr lang="en-US" b="1" i="1" dirty="0"/>
              <a:t>(250 hPa)</a:t>
            </a:r>
            <a:endParaRPr lang="en-US" b="1" i="1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8566550" y="4429819"/>
            <a:ext cx="342900" cy="3429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84040" y="4862690"/>
            <a:ext cx="145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v</a:t>
            </a:r>
            <a:r>
              <a:rPr lang="en-US" b="1" i="1" baseline="-25000" dirty="0" err="1"/>
              <a:t>ag</a:t>
            </a:r>
            <a:r>
              <a:rPr lang="en-US" b="1" i="1" baseline="-25000" dirty="0"/>
              <a:t> </a:t>
            </a:r>
            <a:r>
              <a:rPr lang="en-US" b="1" i="1" dirty="0"/>
              <a:t>(850 hPa)</a:t>
            </a:r>
            <a:endParaRPr lang="en-US" b="1" i="1" baseline="-25000" dirty="0"/>
          </a:p>
        </p:txBody>
      </p:sp>
    </p:spTree>
    <p:extLst>
      <p:ext uri="{BB962C8B-B14F-4D97-AF65-F5344CB8AC3E}">
        <p14:creationId xmlns:p14="http://schemas.microsoft.com/office/powerpoint/2010/main" val="1262098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Dryline Overview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4" t="7078" r="3337" b="40823"/>
          <a:stretch/>
        </p:blipFill>
        <p:spPr>
          <a:xfrm>
            <a:off x="3906050" y="1604963"/>
            <a:ext cx="4379899" cy="4572000"/>
          </a:xfr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i="1" dirty="0"/>
              <a:t>Mesoscale Meteorology in Mid-Latitudes</a:t>
            </a:r>
            <a:r>
              <a:rPr lang="en-US" dirty="0"/>
              <a:t>, their Fig. 5.14.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81425" y="5715000"/>
            <a:ext cx="1762125" cy="952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14475" y="5530334"/>
            <a:ext cx="226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deep mixed layer</a:t>
            </a:r>
          </a:p>
        </p:txBody>
      </p:sp>
    </p:spTree>
    <p:extLst>
      <p:ext uri="{BB962C8B-B14F-4D97-AF65-F5344CB8AC3E}">
        <p14:creationId xmlns:p14="http://schemas.microsoft.com/office/powerpoint/2010/main" val="2513682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Dryline Vertical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9" t="56111" r="7853" b="25064"/>
          <a:stretch/>
        </p:blipFill>
        <p:spPr>
          <a:xfrm>
            <a:off x="1337936" y="1523998"/>
            <a:ext cx="9516128" cy="4572000"/>
          </a:xfr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i="1" dirty="0"/>
              <a:t>Mesoscale Meteorology in Mid-Latitudes</a:t>
            </a:r>
            <a:r>
              <a:rPr lang="en-US" dirty="0"/>
              <a:t>, their Fig. 5.16.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8020050" y="4991100"/>
            <a:ext cx="1495425" cy="952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515475" y="480643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elevated mixed layer</a:t>
            </a:r>
          </a:p>
        </p:txBody>
      </p:sp>
    </p:spTree>
    <p:extLst>
      <p:ext uri="{BB962C8B-B14F-4D97-AF65-F5344CB8AC3E}">
        <p14:creationId xmlns:p14="http://schemas.microsoft.com/office/powerpoint/2010/main" val="3339106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Dryline Vertical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4" t="52864" r="2492" b="20409"/>
          <a:stretch/>
        </p:blipFill>
        <p:spPr>
          <a:xfrm rot="10800000">
            <a:off x="4025033" y="1557338"/>
            <a:ext cx="4141934" cy="4691060"/>
          </a:xfr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i="1" dirty="0"/>
              <a:t>Mesoscale Meteorology in Mid-Latitudes</a:t>
            </a:r>
            <a:r>
              <a:rPr lang="en-US" dirty="0"/>
              <a:t>, their Fig. 5.17.</a:t>
            </a:r>
          </a:p>
        </p:txBody>
      </p:sp>
      <p:sp>
        <p:nvSpPr>
          <p:cNvPr id="6" name="Freeform 5"/>
          <p:cNvSpPr/>
          <p:nvPr/>
        </p:nvSpPr>
        <p:spPr>
          <a:xfrm>
            <a:off x="4867275" y="3419475"/>
            <a:ext cx="2219325" cy="161925"/>
          </a:xfrm>
          <a:custGeom>
            <a:avLst/>
            <a:gdLst>
              <a:gd name="connsiteX0" fmla="*/ 0 w 2219325"/>
              <a:gd name="connsiteY0" fmla="*/ 161925 h 161925"/>
              <a:gd name="connsiteX1" fmla="*/ 2219325 w 2219325"/>
              <a:gd name="connsiteY1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19325" h="161925">
                <a:moveTo>
                  <a:pt x="0" y="161925"/>
                </a:moveTo>
                <a:lnTo>
                  <a:pt x="2219325" y="0"/>
                </a:lnTo>
              </a:path>
            </a:pathLst>
          </a:custGeom>
          <a:noFill/>
          <a:ln w="635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133825" y="5400675"/>
            <a:ext cx="1800500" cy="514350"/>
          </a:xfrm>
          <a:custGeom>
            <a:avLst/>
            <a:gdLst>
              <a:gd name="connsiteX0" fmla="*/ 9800 w 1800500"/>
              <a:gd name="connsiteY0" fmla="*/ 514350 h 514350"/>
              <a:gd name="connsiteX1" fmla="*/ 152675 w 1800500"/>
              <a:gd name="connsiteY1" fmla="*/ 323850 h 514350"/>
              <a:gd name="connsiteX2" fmla="*/ 1067075 w 1800500"/>
              <a:gd name="connsiteY2" fmla="*/ 123825 h 514350"/>
              <a:gd name="connsiteX3" fmla="*/ 1800500 w 1800500"/>
              <a:gd name="connsiteY3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500" h="514350">
                <a:moveTo>
                  <a:pt x="9800" y="514350"/>
                </a:moveTo>
                <a:cubicBezTo>
                  <a:pt x="-6869" y="451643"/>
                  <a:pt x="-23538" y="388937"/>
                  <a:pt x="152675" y="323850"/>
                </a:cubicBezTo>
                <a:cubicBezTo>
                  <a:pt x="328888" y="258762"/>
                  <a:pt x="792438" y="177800"/>
                  <a:pt x="1067075" y="123825"/>
                </a:cubicBezTo>
                <a:cubicBezTo>
                  <a:pt x="1341712" y="69850"/>
                  <a:pt x="1571106" y="34925"/>
                  <a:pt x="1800500" y="0"/>
                </a:cubicBezTo>
              </a:path>
            </a:pathLst>
          </a:custGeom>
          <a:noFill/>
          <a:ln w="635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8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Dryline Vertical 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42539" r="8154" b="40824"/>
          <a:stretch/>
        </p:blipFill>
        <p:spPr>
          <a:xfrm>
            <a:off x="866782" y="1690688"/>
            <a:ext cx="10458436" cy="4343400"/>
          </a:xfr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i="1" dirty="0"/>
              <a:t>Mesoscale Meteorology in Mid-Latitudes</a:t>
            </a:r>
            <a:r>
              <a:rPr lang="en-US" dirty="0"/>
              <a:t>, their Fig. 5.18c.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9825" y="1506429"/>
            <a:ext cx="4067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westerly flow/momentum mixed to surface, fairly uniform with height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10050" y="2095500"/>
            <a:ext cx="0" cy="101197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86325" y="3514725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29500" y="3514725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86325" y="4705350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29500" y="4705349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276975" y="4936182"/>
            <a:ext cx="1085850" cy="0"/>
          </a:xfrm>
          <a:prstGeom prst="straightConnector1">
            <a:avLst/>
          </a:prstGeom>
          <a:ln w="635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314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Dryline and Triple Points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57" y="1690688"/>
            <a:ext cx="3448486" cy="4351338"/>
          </a:xfr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i="1" dirty="0"/>
              <a:t>Synoptic-Dynamic Meteorology in Mid-Latitudes (Vol. II) </a:t>
            </a:r>
            <a:r>
              <a:rPr lang="en-US" dirty="0"/>
              <a:t>by H. Bluestein, their Fig. 2.39b.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521570" y="2976113"/>
            <a:ext cx="2147977" cy="629729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69547" y="3421176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triple point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62975" y="4686300"/>
            <a:ext cx="72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915025" y="3895725"/>
            <a:ext cx="457200" cy="17145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6521570" y="3895725"/>
            <a:ext cx="2498605" cy="1924050"/>
          </a:xfrm>
          <a:custGeom>
            <a:avLst/>
            <a:gdLst>
              <a:gd name="connsiteX0" fmla="*/ 2343150 w 2343150"/>
              <a:gd name="connsiteY0" fmla="*/ 1752600 h 1752600"/>
              <a:gd name="connsiteX1" fmla="*/ 1219200 w 2343150"/>
              <a:gd name="connsiteY1" fmla="*/ 1590675 h 1752600"/>
              <a:gd name="connsiteX2" fmla="*/ 466725 w 2343150"/>
              <a:gd name="connsiteY2" fmla="*/ 819150 h 1752600"/>
              <a:gd name="connsiteX3" fmla="*/ 0 w 2343150"/>
              <a:gd name="connsiteY3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3150" h="1752600">
                <a:moveTo>
                  <a:pt x="2343150" y="1752600"/>
                </a:moveTo>
                <a:cubicBezTo>
                  <a:pt x="1937543" y="1749425"/>
                  <a:pt x="1531937" y="1746250"/>
                  <a:pt x="1219200" y="1590675"/>
                </a:cubicBezTo>
                <a:cubicBezTo>
                  <a:pt x="906462" y="1435100"/>
                  <a:pt x="669925" y="1084262"/>
                  <a:pt x="466725" y="819150"/>
                </a:cubicBezTo>
                <a:cubicBezTo>
                  <a:pt x="263525" y="554038"/>
                  <a:pt x="131762" y="277019"/>
                  <a:pt x="0" y="0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94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Dryline Bulges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91" y="1690688"/>
            <a:ext cx="3307017" cy="4351338"/>
          </a:xfr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i="1" dirty="0"/>
              <a:t>Mesoscale Meteorology</a:t>
            </a:r>
            <a:r>
              <a:rPr lang="en-US" dirty="0"/>
              <a:t> by P. Ray (ed.), their Fig. 23.13.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296276" y="1690688"/>
            <a:ext cx="291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Note</a:t>
            </a:r>
            <a:r>
              <a:rPr lang="en-US" dirty="0"/>
              <a:t>: bulge need not be this pronounced or on this large of scale.</a:t>
            </a:r>
          </a:p>
        </p:txBody>
      </p:sp>
    </p:spTree>
    <p:extLst>
      <p:ext uri="{BB962C8B-B14F-4D97-AF65-F5344CB8AC3E}">
        <p14:creationId xmlns:p14="http://schemas.microsoft.com/office/powerpoint/2010/main" val="2974278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 Initiation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52" y="1934462"/>
            <a:ext cx="5949696" cy="3736848"/>
          </a:xfrm>
        </p:spPr>
      </p:pic>
      <p:sp>
        <p:nvSpPr>
          <p:cNvPr id="5" name="TextBox 4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dirty="0" err="1"/>
              <a:t>Kain</a:t>
            </a:r>
            <a:r>
              <a:rPr lang="en-US" dirty="0"/>
              <a:t> et al. (2013, </a:t>
            </a:r>
            <a:r>
              <a:rPr lang="en-US" i="1" dirty="0"/>
              <a:t>Bull. Amer. Meteor. Soc.</a:t>
            </a:r>
            <a:r>
              <a:rPr lang="en-US" dirty="0"/>
              <a:t>), their Fig. 5.</a:t>
            </a:r>
          </a:p>
        </p:txBody>
      </p:sp>
    </p:spTree>
    <p:extLst>
      <p:ext uri="{BB962C8B-B14F-4D97-AF65-F5344CB8AC3E}">
        <p14:creationId xmlns:p14="http://schemas.microsoft.com/office/powerpoint/2010/main" val="1445216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Nocturnal Low-Level Wind Maxima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7" t="6813" r="3287" b="67018"/>
          <a:stretch/>
        </p:blipFill>
        <p:spPr>
          <a:xfrm>
            <a:off x="1528314" y="2130721"/>
            <a:ext cx="2687780" cy="3657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0" t="42013" r="466" b="29308"/>
          <a:stretch/>
        </p:blipFill>
        <p:spPr>
          <a:xfrm>
            <a:off x="7375584" y="2130721"/>
            <a:ext cx="312821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311900"/>
            <a:ext cx="1021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Reproduced from </a:t>
            </a:r>
            <a:r>
              <a:rPr lang="en-US" i="1" dirty="0"/>
              <a:t>Mesoscale Meteorology in Mid-Latitudes</a:t>
            </a:r>
            <a:r>
              <a:rPr lang="en-US" dirty="0"/>
              <a:t>, their Figs. 4.31-4.32.</a:t>
            </a:r>
          </a:p>
        </p:txBody>
      </p:sp>
      <p:sp>
        <p:nvSpPr>
          <p:cNvPr id="9" name="Freeform 8"/>
          <p:cNvSpPr/>
          <p:nvPr/>
        </p:nvSpPr>
        <p:spPr>
          <a:xfrm>
            <a:off x="7927675" y="3638648"/>
            <a:ext cx="1285336" cy="571043"/>
          </a:xfrm>
          <a:custGeom>
            <a:avLst/>
            <a:gdLst>
              <a:gd name="connsiteX0" fmla="*/ 0 w 1285336"/>
              <a:gd name="connsiteY0" fmla="*/ 87963 h 571043"/>
              <a:gd name="connsiteX1" fmla="*/ 276046 w 1285336"/>
              <a:gd name="connsiteY1" fmla="*/ 1699 h 571043"/>
              <a:gd name="connsiteX2" fmla="*/ 940280 w 1285336"/>
              <a:gd name="connsiteY2" fmla="*/ 156975 h 571043"/>
              <a:gd name="connsiteX3" fmla="*/ 1285336 w 1285336"/>
              <a:gd name="connsiteY3" fmla="*/ 571043 h 571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5336" h="571043">
                <a:moveTo>
                  <a:pt x="0" y="87963"/>
                </a:moveTo>
                <a:cubicBezTo>
                  <a:pt x="59666" y="39080"/>
                  <a:pt x="119333" y="-9803"/>
                  <a:pt x="276046" y="1699"/>
                </a:cubicBezTo>
                <a:cubicBezTo>
                  <a:pt x="432759" y="13201"/>
                  <a:pt x="772065" y="62084"/>
                  <a:pt x="940280" y="156975"/>
                </a:cubicBezTo>
                <a:cubicBezTo>
                  <a:pt x="1108495" y="251866"/>
                  <a:pt x="1196915" y="411454"/>
                  <a:pt x="1285336" y="571043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939689" y="4169792"/>
            <a:ext cx="709136" cy="496187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48902" y="3856614"/>
            <a:ext cx="183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supergeostrophic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70343" y="4780979"/>
            <a:ext cx="183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subgeostrophic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18154" y="3124131"/>
            <a:ext cx="2267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Vectors from origin to blue dot = full wind</a:t>
            </a:r>
          </a:p>
          <a:p>
            <a:pPr algn="r"/>
            <a:endParaRPr lang="en-US" b="1" dirty="0"/>
          </a:p>
          <a:p>
            <a:pPr algn="r"/>
            <a:r>
              <a:rPr lang="en-US" b="1" dirty="0"/>
              <a:t>Mean wind can be viewed as the geostrophic wind</a:t>
            </a:r>
          </a:p>
        </p:txBody>
      </p:sp>
    </p:spTree>
    <p:extLst>
      <p:ext uri="{BB962C8B-B14F-4D97-AF65-F5344CB8AC3E}">
        <p14:creationId xmlns:p14="http://schemas.microsoft.com/office/powerpoint/2010/main" val="4166438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505</Words>
  <Application>Microsoft Office PowerPoint</Application>
  <PresentationFormat>Widescreen</PresentationFormat>
  <Paragraphs>67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Dryline Overview</vt:lpstr>
      <vt:lpstr>Dryline Overview</vt:lpstr>
      <vt:lpstr>Dryline Vertical Structure</vt:lpstr>
      <vt:lpstr>Dryline Vertical Structure</vt:lpstr>
      <vt:lpstr>Dryline Vertical Structure</vt:lpstr>
      <vt:lpstr>Dryline and Triple Points</vt:lpstr>
      <vt:lpstr>Dryline Bulges</vt:lpstr>
      <vt:lpstr>Convection Initiation</vt:lpstr>
      <vt:lpstr>Nocturnal Low-Level Wind Maxima</vt:lpstr>
      <vt:lpstr>Nocturnal Low-Level Wind Maxima</vt:lpstr>
      <vt:lpstr>Inertial Oscillations</vt:lpstr>
      <vt:lpstr>Inertial Oscillations and Force Balances</vt:lpstr>
      <vt:lpstr>Sloping Terrain</vt:lpstr>
      <vt:lpstr>Upper-Level Forcing of Low-Level Jets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Dryline Overview</dc:title>
  <dc:creator>Clark Evans</dc:creator>
  <cp:lastModifiedBy>Clark Evans</cp:lastModifiedBy>
  <cp:revision>10</cp:revision>
  <dcterms:created xsi:type="dcterms:W3CDTF">2017-02-27T20:05:57Z</dcterms:created>
  <dcterms:modified xsi:type="dcterms:W3CDTF">2017-03-07T18:20:28Z</dcterms:modified>
</cp:coreProperties>
</file>