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57" r:id="rId7"/>
    <p:sldId id="273" r:id="rId8"/>
    <p:sldId id="274" r:id="rId9"/>
    <p:sldId id="275" r:id="rId10"/>
    <p:sldId id="276" r:id="rId11"/>
    <p:sldId id="277" r:id="rId12"/>
    <p:sldId id="264" r:id="rId13"/>
    <p:sldId id="265" r:id="rId14"/>
    <p:sldId id="260" r:id="rId15"/>
    <p:sldId id="262" r:id="rId16"/>
    <p:sldId id="263" r:id="rId17"/>
    <p:sldId id="261" r:id="rId18"/>
    <p:sldId id="268" r:id="rId19"/>
    <p:sldId id="26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9A0-41BB-478F-9EF3-1B87E849AD6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A39E-8C26-453F-870B-218B0A79D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9A0-41BB-478F-9EF3-1B87E849AD6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A39E-8C26-453F-870B-218B0A79D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1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9A0-41BB-478F-9EF3-1B87E849AD6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A39E-8C26-453F-870B-218B0A79D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9A0-41BB-478F-9EF3-1B87E849AD6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A39E-8C26-453F-870B-218B0A79D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1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9A0-41BB-478F-9EF3-1B87E849AD6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A39E-8C26-453F-870B-218B0A79D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9A0-41BB-478F-9EF3-1B87E849AD6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A39E-8C26-453F-870B-218B0A79D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5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9A0-41BB-478F-9EF3-1B87E849AD6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A39E-8C26-453F-870B-218B0A79D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9A0-41BB-478F-9EF3-1B87E849AD6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A39E-8C26-453F-870B-218B0A79D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5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9A0-41BB-478F-9EF3-1B87E849AD6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A39E-8C26-453F-870B-218B0A79D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1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9A0-41BB-478F-9EF3-1B87E849AD6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A39E-8C26-453F-870B-218B0A79D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3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9A0-41BB-478F-9EF3-1B87E849AD6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A39E-8C26-453F-870B-218B0A79D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2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3D9A0-41BB-478F-9EF3-1B87E849AD6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5A39E-8C26-453F-870B-218B0A79D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0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Frontal Zone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84964">
            <a:off x="3171417" y="2467564"/>
            <a:ext cx="5849166" cy="2934109"/>
          </a:xfrm>
        </p:spPr>
      </p:pic>
      <p:sp>
        <p:nvSpPr>
          <p:cNvPr id="7" name="TextBox 6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Reproduced from </a:t>
            </a:r>
            <a:r>
              <a:rPr lang="en-US" i="1" dirty="0"/>
              <a:t>Synoptic-Dynamic Meteorology in Midlatitudes, Vol. II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V="1">
            <a:off x="8201025" y="4179921"/>
            <a:ext cx="0" cy="11636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98621" y="4577057"/>
            <a:ext cx="62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314700" y="1874871"/>
            <a:ext cx="0" cy="11636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00579" y="1505539"/>
            <a:ext cx="62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5980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vs. Warm Front Slope: Surface Drag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1" y="1843088"/>
            <a:ext cx="4192464" cy="36576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10" y="1843088"/>
            <a:ext cx="4188588" cy="3657600"/>
          </a:xfrm>
        </p:spPr>
      </p:pic>
      <p:sp>
        <p:nvSpPr>
          <p:cNvPr id="6" name="TextBox 5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Reproduced from </a:t>
            </a:r>
            <a:r>
              <a:rPr lang="en-US" i="1" dirty="0"/>
              <a:t>Synoptic-Dynamic Meteorology in Midlatitudes, Vol. II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4875" y="5715000"/>
            <a:ext cx="40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cold front: drag slows advancing cold air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5881" y="5731152"/>
            <a:ext cx="42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warm front: drag slows advancing warm air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14626" y="5133975"/>
            <a:ext cx="676274" cy="66675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14625" y="5010150"/>
            <a:ext cx="781050" cy="104775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842849" y="5096810"/>
            <a:ext cx="882051" cy="181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42849" y="5264429"/>
            <a:ext cx="729651" cy="28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360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vs. Warm Front Slope: Sensible Heating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1" y="1757363"/>
            <a:ext cx="4192464" cy="36576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10" y="1757363"/>
            <a:ext cx="4188588" cy="3657600"/>
          </a:xfrm>
        </p:spPr>
      </p:pic>
      <p:sp>
        <p:nvSpPr>
          <p:cNvPr id="6" name="TextBox 5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Reproduced from </a:t>
            </a:r>
            <a:r>
              <a:rPr lang="en-US" i="1" dirty="0"/>
              <a:t>Synoptic-Dynamic Meteorology in Midlatitudes, Vol. II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4875" y="5457825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cold front: sensible heat flux to air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promotes deeper vertical mixing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5881" y="5473977"/>
            <a:ext cx="4298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warm front: sensible heat flux to soil,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cloud cover limits insolation; shallower vertical mixing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5029200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warmer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4759326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cooler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91600" y="5069444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cooler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1600" y="4904345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warmer</a:t>
            </a:r>
          </a:p>
        </p:txBody>
      </p:sp>
      <p:sp>
        <p:nvSpPr>
          <p:cNvPr id="18" name="Down Arrow 17"/>
          <p:cNvSpPr/>
          <p:nvPr/>
        </p:nvSpPr>
        <p:spPr>
          <a:xfrm rot="10800000">
            <a:off x="4057650" y="4760710"/>
            <a:ext cx="514350" cy="551542"/>
          </a:xfrm>
          <a:prstGeom prst="downArrow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0800000">
            <a:off x="2790824" y="4769582"/>
            <a:ext cx="514350" cy="551542"/>
          </a:xfrm>
          <a:prstGeom prst="downArrow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0800000" flipV="1">
            <a:off x="9963150" y="4769582"/>
            <a:ext cx="514350" cy="551542"/>
          </a:xfrm>
          <a:prstGeom prst="downArrow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0800000" flipV="1">
            <a:off x="8658224" y="4778454"/>
            <a:ext cx="514350" cy="551542"/>
          </a:xfrm>
          <a:prstGeom prst="downArrow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8601074" y="3598184"/>
            <a:ext cx="2200275" cy="1123950"/>
          </a:xfrm>
          <a:prstGeom prst="cloud">
            <a:avLst/>
          </a:prstGeom>
          <a:solidFill>
            <a:schemeClr val="bg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0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Cyclone Structure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40" y="1690688"/>
            <a:ext cx="4994319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Reproduced from Browning (2005, </a:t>
            </a:r>
            <a:r>
              <a:rPr lang="en-US" i="1" dirty="0"/>
              <a:t>Quart. J. Roy. Meteor. Soc.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243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Cyclone Structure and Satellite Imagery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30" y="1690688"/>
            <a:ext cx="7817140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Obtained from UW-Madison CIMSS via Twitter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143375" y="1771650"/>
            <a:ext cx="5181123" cy="4181476"/>
            <a:chOff x="4143375" y="1771650"/>
            <a:chExt cx="5181123" cy="4181476"/>
          </a:xfrm>
        </p:grpSpPr>
        <p:sp>
          <p:nvSpPr>
            <p:cNvPr id="6" name="Freeform 5"/>
            <p:cNvSpPr/>
            <p:nvPr/>
          </p:nvSpPr>
          <p:spPr>
            <a:xfrm>
              <a:off x="4143375" y="3476625"/>
              <a:ext cx="2867025" cy="1435463"/>
            </a:xfrm>
            <a:custGeom>
              <a:avLst/>
              <a:gdLst>
                <a:gd name="connsiteX0" fmla="*/ 0 w 2867025"/>
                <a:gd name="connsiteY0" fmla="*/ 0 h 1435463"/>
                <a:gd name="connsiteX1" fmla="*/ 200025 w 2867025"/>
                <a:gd name="connsiteY1" fmla="*/ 628650 h 1435463"/>
                <a:gd name="connsiteX2" fmla="*/ 695325 w 2867025"/>
                <a:gd name="connsiteY2" fmla="*/ 1171575 h 1435463"/>
                <a:gd name="connsiteX3" fmla="*/ 1504950 w 2867025"/>
                <a:gd name="connsiteY3" fmla="*/ 1428750 h 1435463"/>
                <a:gd name="connsiteX4" fmla="*/ 2085975 w 2867025"/>
                <a:gd name="connsiteY4" fmla="*/ 1323975 h 1435463"/>
                <a:gd name="connsiteX5" fmla="*/ 2686050 w 2867025"/>
                <a:gd name="connsiteY5" fmla="*/ 942975 h 1435463"/>
                <a:gd name="connsiteX6" fmla="*/ 2867025 w 2867025"/>
                <a:gd name="connsiteY6" fmla="*/ 409575 h 143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7025" h="1435463">
                  <a:moveTo>
                    <a:pt x="0" y="0"/>
                  </a:moveTo>
                  <a:cubicBezTo>
                    <a:pt x="42069" y="216694"/>
                    <a:pt x="84138" y="433388"/>
                    <a:pt x="200025" y="628650"/>
                  </a:cubicBezTo>
                  <a:cubicBezTo>
                    <a:pt x="315913" y="823913"/>
                    <a:pt x="477838" y="1038225"/>
                    <a:pt x="695325" y="1171575"/>
                  </a:cubicBezTo>
                  <a:cubicBezTo>
                    <a:pt x="912812" y="1304925"/>
                    <a:pt x="1273175" y="1403350"/>
                    <a:pt x="1504950" y="1428750"/>
                  </a:cubicBezTo>
                  <a:cubicBezTo>
                    <a:pt x="1736725" y="1454150"/>
                    <a:pt x="1889125" y="1404937"/>
                    <a:pt x="2085975" y="1323975"/>
                  </a:cubicBezTo>
                  <a:cubicBezTo>
                    <a:pt x="2282825" y="1243013"/>
                    <a:pt x="2555875" y="1095375"/>
                    <a:pt x="2686050" y="942975"/>
                  </a:cubicBezTo>
                  <a:cubicBezTo>
                    <a:pt x="2816225" y="790575"/>
                    <a:pt x="2841625" y="600075"/>
                    <a:pt x="2867025" y="409575"/>
                  </a:cubicBezTo>
                </a:path>
              </a:pathLst>
            </a:custGeom>
            <a:noFill/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439027" y="3114676"/>
              <a:ext cx="1210858" cy="2838450"/>
            </a:xfrm>
            <a:custGeom>
              <a:avLst/>
              <a:gdLst>
                <a:gd name="connsiteX0" fmla="*/ 1639881 w 2698339"/>
                <a:gd name="connsiteY0" fmla="*/ 2851895 h 2851895"/>
                <a:gd name="connsiteX1" fmla="*/ 2297106 w 2698339"/>
                <a:gd name="connsiteY1" fmla="*/ 2147045 h 2851895"/>
                <a:gd name="connsiteX2" fmla="*/ 2668581 w 2698339"/>
                <a:gd name="connsiteY2" fmla="*/ 1585070 h 2851895"/>
                <a:gd name="connsiteX3" fmla="*/ 2668581 w 2698339"/>
                <a:gd name="connsiteY3" fmla="*/ 1108820 h 2851895"/>
                <a:gd name="connsiteX4" fmla="*/ 2611431 w 2698339"/>
                <a:gd name="connsiteY4" fmla="*/ 689720 h 2851895"/>
                <a:gd name="connsiteX5" fmla="*/ 2173281 w 2698339"/>
                <a:gd name="connsiteY5" fmla="*/ 280145 h 2851895"/>
                <a:gd name="connsiteX6" fmla="*/ 1487481 w 2698339"/>
                <a:gd name="connsiteY6" fmla="*/ 13445 h 2851895"/>
                <a:gd name="connsiteX7" fmla="*/ 639756 w 2698339"/>
                <a:gd name="connsiteY7" fmla="*/ 70595 h 2851895"/>
                <a:gd name="connsiteX8" fmla="*/ 163506 w 2698339"/>
                <a:gd name="connsiteY8" fmla="*/ 337295 h 2851895"/>
                <a:gd name="connsiteX9" fmla="*/ 1581 w 2698339"/>
                <a:gd name="connsiteY9" fmla="*/ 670670 h 2851895"/>
                <a:gd name="connsiteX10" fmla="*/ 106356 w 2698339"/>
                <a:gd name="connsiteY10" fmla="*/ 956420 h 2851895"/>
                <a:gd name="connsiteX11" fmla="*/ 487356 w 2698339"/>
                <a:gd name="connsiteY11" fmla="*/ 1013570 h 2851895"/>
                <a:gd name="connsiteX12" fmla="*/ 515931 w 2698339"/>
                <a:gd name="connsiteY12" fmla="*/ 813545 h 2851895"/>
                <a:gd name="connsiteX13" fmla="*/ 373056 w 2698339"/>
                <a:gd name="connsiteY13" fmla="*/ 784970 h 2851895"/>
                <a:gd name="connsiteX0" fmla="*/ 1639881 w 2698339"/>
                <a:gd name="connsiteY0" fmla="*/ 2851895 h 2851895"/>
                <a:gd name="connsiteX1" fmla="*/ 2297106 w 2698339"/>
                <a:gd name="connsiteY1" fmla="*/ 2147045 h 2851895"/>
                <a:gd name="connsiteX2" fmla="*/ 2668581 w 2698339"/>
                <a:gd name="connsiteY2" fmla="*/ 1585070 h 2851895"/>
                <a:gd name="connsiteX3" fmla="*/ 2668581 w 2698339"/>
                <a:gd name="connsiteY3" fmla="*/ 1108820 h 2851895"/>
                <a:gd name="connsiteX4" fmla="*/ 2611431 w 2698339"/>
                <a:gd name="connsiteY4" fmla="*/ 689720 h 2851895"/>
                <a:gd name="connsiteX5" fmla="*/ 2173281 w 2698339"/>
                <a:gd name="connsiteY5" fmla="*/ 280145 h 2851895"/>
                <a:gd name="connsiteX6" fmla="*/ 1487481 w 2698339"/>
                <a:gd name="connsiteY6" fmla="*/ 13445 h 2851895"/>
                <a:gd name="connsiteX7" fmla="*/ 639756 w 2698339"/>
                <a:gd name="connsiteY7" fmla="*/ 70595 h 2851895"/>
                <a:gd name="connsiteX8" fmla="*/ 163506 w 2698339"/>
                <a:gd name="connsiteY8" fmla="*/ 337295 h 2851895"/>
                <a:gd name="connsiteX9" fmla="*/ 1581 w 2698339"/>
                <a:gd name="connsiteY9" fmla="*/ 670670 h 2851895"/>
                <a:gd name="connsiteX10" fmla="*/ 106356 w 2698339"/>
                <a:gd name="connsiteY10" fmla="*/ 956420 h 2851895"/>
                <a:gd name="connsiteX11" fmla="*/ 487356 w 2698339"/>
                <a:gd name="connsiteY11" fmla="*/ 1013570 h 2851895"/>
                <a:gd name="connsiteX12" fmla="*/ 515931 w 2698339"/>
                <a:gd name="connsiteY12" fmla="*/ 813545 h 2851895"/>
                <a:gd name="connsiteX0" fmla="*/ 1639881 w 2698339"/>
                <a:gd name="connsiteY0" fmla="*/ 2851895 h 2851895"/>
                <a:gd name="connsiteX1" fmla="*/ 2297106 w 2698339"/>
                <a:gd name="connsiteY1" fmla="*/ 2147045 h 2851895"/>
                <a:gd name="connsiteX2" fmla="*/ 2668581 w 2698339"/>
                <a:gd name="connsiteY2" fmla="*/ 1585070 h 2851895"/>
                <a:gd name="connsiteX3" fmla="*/ 2668581 w 2698339"/>
                <a:gd name="connsiteY3" fmla="*/ 1108820 h 2851895"/>
                <a:gd name="connsiteX4" fmla="*/ 2611431 w 2698339"/>
                <a:gd name="connsiteY4" fmla="*/ 689720 h 2851895"/>
                <a:gd name="connsiteX5" fmla="*/ 2173281 w 2698339"/>
                <a:gd name="connsiteY5" fmla="*/ 280145 h 2851895"/>
                <a:gd name="connsiteX6" fmla="*/ 1487481 w 2698339"/>
                <a:gd name="connsiteY6" fmla="*/ 13445 h 2851895"/>
                <a:gd name="connsiteX7" fmla="*/ 639756 w 2698339"/>
                <a:gd name="connsiteY7" fmla="*/ 70595 h 2851895"/>
                <a:gd name="connsiteX8" fmla="*/ 163506 w 2698339"/>
                <a:gd name="connsiteY8" fmla="*/ 337295 h 2851895"/>
                <a:gd name="connsiteX9" fmla="*/ 1581 w 2698339"/>
                <a:gd name="connsiteY9" fmla="*/ 670670 h 2851895"/>
                <a:gd name="connsiteX10" fmla="*/ 106356 w 2698339"/>
                <a:gd name="connsiteY10" fmla="*/ 956420 h 2851895"/>
                <a:gd name="connsiteX11" fmla="*/ 487356 w 2698339"/>
                <a:gd name="connsiteY11" fmla="*/ 1013570 h 2851895"/>
                <a:gd name="connsiteX0" fmla="*/ 1639881 w 2698339"/>
                <a:gd name="connsiteY0" fmla="*/ 2851895 h 2851895"/>
                <a:gd name="connsiteX1" fmla="*/ 2297106 w 2698339"/>
                <a:gd name="connsiteY1" fmla="*/ 2147045 h 2851895"/>
                <a:gd name="connsiteX2" fmla="*/ 2668581 w 2698339"/>
                <a:gd name="connsiteY2" fmla="*/ 1585070 h 2851895"/>
                <a:gd name="connsiteX3" fmla="*/ 2668581 w 2698339"/>
                <a:gd name="connsiteY3" fmla="*/ 1108820 h 2851895"/>
                <a:gd name="connsiteX4" fmla="*/ 2611431 w 2698339"/>
                <a:gd name="connsiteY4" fmla="*/ 689720 h 2851895"/>
                <a:gd name="connsiteX5" fmla="*/ 2173281 w 2698339"/>
                <a:gd name="connsiteY5" fmla="*/ 280145 h 2851895"/>
                <a:gd name="connsiteX6" fmla="*/ 1487481 w 2698339"/>
                <a:gd name="connsiteY6" fmla="*/ 13445 h 2851895"/>
                <a:gd name="connsiteX7" fmla="*/ 639756 w 2698339"/>
                <a:gd name="connsiteY7" fmla="*/ 70595 h 2851895"/>
                <a:gd name="connsiteX8" fmla="*/ 163506 w 2698339"/>
                <a:gd name="connsiteY8" fmla="*/ 337295 h 2851895"/>
                <a:gd name="connsiteX9" fmla="*/ 1581 w 2698339"/>
                <a:gd name="connsiteY9" fmla="*/ 670670 h 2851895"/>
                <a:gd name="connsiteX10" fmla="*/ 106356 w 2698339"/>
                <a:gd name="connsiteY10" fmla="*/ 956420 h 2851895"/>
                <a:gd name="connsiteX0" fmla="*/ 1638300 w 2696758"/>
                <a:gd name="connsiteY0" fmla="*/ 2851895 h 2851895"/>
                <a:gd name="connsiteX1" fmla="*/ 2295525 w 2696758"/>
                <a:gd name="connsiteY1" fmla="*/ 2147045 h 2851895"/>
                <a:gd name="connsiteX2" fmla="*/ 2667000 w 2696758"/>
                <a:gd name="connsiteY2" fmla="*/ 1585070 h 2851895"/>
                <a:gd name="connsiteX3" fmla="*/ 2667000 w 2696758"/>
                <a:gd name="connsiteY3" fmla="*/ 1108820 h 2851895"/>
                <a:gd name="connsiteX4" fmla="*/ 2609850 w 2696758"/>
                <a:gd name="connsiteY4" fmla="*/ 689720 h 2851895"/>
                <a:gd name="connsiteX5" fmla="*/ 2171700 w 2696758"/>
                <a:gd name="connsiteY5" fmla="*/ 280145 h 2851895"/>
                <a:gd name="connsiteX6" fmla="*/ 1485900 w 2696758"/>
                <a:gd name="connsiteY6" fmla="*/ 13445 h 2851895"/>
                <a:gd name="connsiteX7" fmla="*/ 638175 w 2696758"/>
                <a:gd name="connsiteY7" fmla="*/ 70595 h 2851895"/>
                <a:gd name="connsiteX8" fmla="*/ 161925 w 2696758"/>
                <a:gd name="connsiteY8" fmla="*/ 337295 h 2851895"/>
                <a:gd name="connsiteX9" fmla="*/ 0 w 2696758"/>
                <a:gd name="connsiteY9" fmla="*/ 670670 h 2851895"/>
                <a:gd name="connsiteX0" fmla="*/ 1476375 w 2534833"/>
                <a:gd name="connsiteY0" fmla="*/ 2851895 h 2851895"/>
                <a:gd name="connsiteX1" fmla="*/ 2133600 w 2534833"/>
                <a:gd name="connsiteY1" fmla="*/ 2147045 h 2851895"/>
                <a:gd name="connsiteX2" fmla="*/ 2505075 w 2534833"/>
                <a:gd name="connsiteY2" fmla="*/ 1585070 h 2851895"/>
                <a:gd name="connsiteX3" fmla="*/ 2505075 w 2534833"/>
                <a:gd name="connsiteY3" fmla="*/ 1108820 h 2851895"/>
                <a:gd name="connsiteX4" fmla="*/ 2447925 w 2534833"/>
                <a:gd name="connsiteY4" fmla="*/ 689720 h 2851895"/>
                <a:gd name="connsiteX5" fmla="*/ 2009775 w 2534833"/>
                <a:gd name="connsiteY5" fmla="*/ 280145 h 2851895"/>
                <a:gd name="connsiteX6" fmla="*/ 1323975 w 2534833"/>
                <a:gd name="connsiteY6" fmla="*/ 13445 h 2851895"/>
                <a:gd name="connsiteX7" fmla="*/ 476250 w 2534833"/>
                <a:gd name="connsiteY7" fmla="*/ 70595 h 2851895"/>
                <a:gd name="connsiteX8" fmla="*/ 0 w 2534833"/>
                <a:gd name="connsiteY8" fmla="*/ 337295 h 2851895"/>
                <a:gd name="connsiteX0" fmla="*/ 1000125 w 2058583"/>
                <a:gd name="connsiteY0" fmla="*/ 2851895 h 2851895"/>
                <a:gd name="connsiteX1" fmla="*/ 1657350 w 2058583"/>
                <a:gd name="connsiteY1" fmla="*/ 2147045 h 2851895"/>
                <a:gd name="connsiteX2" fmla="*/ 2028825 w 2058583"/>
                <a:gd name="connsiteY2" fmla="*/ 1585070 h 2851895"/>
                <a:gd name="connsiteX3" fmla="*/ 2028825 w 2058583"/>
                <a:gd name="connsiteY3" fmla="*/ 1108820 h 2851895"/>
                <a:gd name="connsiteX4" fmla="*/ 1971675 w 2058583"/>
                <a:gd name="connsiteY4" fmla="*/ 689720 h 2851895"/>
                <a:gd name="connsiteX5" fmla="*/ 1533525 w 2058583"/>
                <a:gd name="connsiteY5" fmla="*/ 280145 h 2851895"/>
                <a:gd name="connsiteX6" fmla="*/ 847725 w 2058583"/>
                <a:gd name="connsiteY6" fmla="*/ 13445 h 2851895"/>
                <a:gd name="connsiteX7" fmla="*/ 0 w 2058583"/>
                <a:gd name="connsiteY7" fmla="*/ 70595 h 2851895"/>
                <a:gd name="connsiteX0" fmla="*/ 152400 w 1210858"/>
                <a:gd name="connsiteY0" fmla="*/ 2838450 h 2838450"/>
                <a:gd name="connsiteX1" fmla="*/ 809625 w 1210858"/>
                <a:gd name="connsiteY1" fmla="*/ 2133600 h 2838450"/>
                <a:gd name="connsiteX2" fmla="*/ 1181100 w 1210858"/>
                <a:gd name="connsiteY2" fmla="*/ 1571625 h 2838450"/>
                <a:gd name="connsiteX3" fmla="*/ 1181100 w 1210858"/>
                <a:gd name="connsiteY3" fmla="*/ 1095375 h 2838450"/>
                <a:gd name="connsiteX4" fmla="*/ 1123950 w 1210858"/>
                <a:gd name="connsiteY4" fmla="*/ 676275 h 2838450"/>
                <a:gd name="connsiteX5" fmla="*/ 685800 w 1210858"/>
                <a:gd name="connsiteY5" fmla="*/ 266700 h 2838450"/>
                <a:gd name="connsiteX6" fmla="*/ 0 w 1210858"/>
                <a:gd name="connsiteY6" fmla="*/ 0 h 283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0858" h="2838450">
                  <a:moveTo>
                    <a:pt x="152400" y="2838450"/>
                  </a:moveTo>
                  <a:cubicBezTo>
                    <a:pt x="395287" y="2591593"/>
                    <a:pt x="638175" y="2344737"/>
                    <a:pt x="809625" y="2133600"/>
                  </a:cubicBezTo>
                  <a:cubicBezTo>
                    <a:pt x="981075" y="1922462"/>
                    <a:pt x="1119188" y="1744662"/>
                    <a:pt x="1181100" y="1571625"/>
                  </a:cubicBezTo>
                  <a:cubicBezTo>
                    <a:pt x="1243013" y="1398587"/>
                    <a:pt x="1190625" y="1244600"/>
                    <a:pt x="1181100" y="1095375"/>
                  </a:cubicBezTo>
                  <a:cubicBezTo>
                    <a:pt x="1171575" y="946150"/>
                    <a:pt x="1206500" y="814388"/>
                    <a:pt x="1123950" y="676275"/>
                  </a:cubicBezTo>
                  <a:cubicBezTo>
                    <a:pt x="1041400" y="538162"/>
                    <a:pt x="873125" y="379412"/>
                    <a:pt x="685800" y="266700"/>
                  </a:cubicBezTo>
                  <a:cubicBezTo>
                    <a:pt x="498475" y="153988"/>
                    <a:pt x="255587" y="34925"/>
                    <a:pt x="0" y="0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495698" y="2091580"/>
              <a:ext cx="1828800" cy="1009650"/>
            </a:xfrm>
            <a:custGeom>
              <a:avLst/>
              <a:gdLst>
                <a:gd name="connsiteX0" fmla="*/ 0 w 1828800"/>
                <a:gd name="connsiteY0" fmla="*/ 1009650 h 1009650"/>
                <a:gd name="connsiteX1" fmla="*/ 809625 w 1828800"/>
                <a:gd name="connsiteY1" fmla="*/ 409575 h 1009650"/>
                <a:gd name="connsiteX2" fmla="*/ 1828800 w 1828800"/>
                <a:gd name="connsiteY2" fmla="*/ 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0" h="1009650">
                  <a:moveTo>
                    <a:pt x="0" y="1009650"/>
                  </a:moveTo>
                  <a:cubicBezTo>
                    <a:pt x="252412" y="793750"/>
                    <a:pt x="504825" y="577850"/>
                    <a:pt x="809625" y="409575"/>
                  </a:cubicBezTo>
                  <a:cubicBezTo>
                    <a:pt x="1114425" y="241300"/>
                    <a:pt x="1471612" y="120650"/>
                    <a:pt x="1828800" y="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8220075" y="1971675"/>
              <a:ext cx="969185" cy="2876550"/>
            </a:xfrm>
            <a:custGeom>
              <a:avLst/>
              <a:gdLst>
                <a:gd name="connsiteX0" fmla="*/ 885825 w 969185"/>
                <a:gd name="connsiteY0" fmla="*/ 2876550 h 2876550"/>
                <a:gd name="connsiteX1" fmla="*/ 942975 w 969185"/>
                <a:gd name="connsiteY1" fmla="*/ 1857375 h 2876550"/>
                <a:gd name="connsiteX2" fmla="*/ 514350 w 969185"/>
                <a:gd name="connsiteY2" fmla="*/ 742950 h 2876550"/>
                <a:gd name="connsiteX3" fmla="*/ 0 w 969185"/>
                <a:gd name="connsiteY3" fmla="*/ 0 h 28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185" h="2876550">
                  <a:moveTo>
                    <a:pt x="885825" y="2876550"/>
                  </a:moveTo>
                  <a:cubicBezTo>
                    <a:pt x="945356" y="2544762"/>
                    <a:pt x="1004887" y="2212975"/>
                    <a:pt x="942975" y="1857375"/>
                  </a:cubicBezTo>
                  <a:cubicBezTo>
                    <a:pt x="881063" y="1501775"/>
                    <a:pt x="671512" y="1052512"/>
                    <a:pt x="514350" y="742950"/>
                  </a:cubicBezTo>
                  <a:cubicBezTo>
                    <a:pt x="357187" y="433387"/>
                    <a:pt x="178593" y="216693"/>
                    <a:pt x="0" y="0"/>
                  </a:cubicBezTo>
                </a:path>
              </a:pathLst>
            </a:custGeom>
            <a:noFill/>
            <a:ln w="635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191375" y="2628900"/>
              <a:ext cx="1781175" cy="628650"/>
            </a:xfrm>
            <a:custGeom>
              <a:avLst/>
              <a:gdLst>
                <a:gd name="connsiteX0" fmla="*/ 1781175 w 1781175"/>
                <a:gd name="connsiteY0" fmla="*/ 628650 h 628650"/>
                <a:gd name="connsiteX1" fmla="*/ 971550 w 1781175"/>
                <a:gd name="connsiteY1" fmla="*/ 142875 h 628650"/>
                <a:gd name="connsiteX2" fmla="*/ 0 w 1781175"/>
                <a:gd name="connsiteY2" fmla="*/ 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1175" h="628650">
                  <a:moveTo>
                    <a:pt x="1781175" y="628650"/>
                  </a:moveTo>
                  <a:cubicBezTo>
                    <a:pt x="1524794" y="438150"/>
                    <a:pt x="1268413" y="247650"/>
                    <a:pt x="971550" y="142875"/>
                  </a:cubicBezTo>
                  <a:cubicBezTo>
                    <a:pt x="674687" y="38100"/>
                    <a:pt x="337343" y="19050"/>
                    <a:pt x="0" y="0"/>
                  </a:cubicBezTo>
                </a:path>
              </a:pathLst>
            </a:custGeom>
            <a:noFill/>
            <a:ln w="635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29083" y="1771650"/>
              <a:ext cx="2162342" cy="1905000"/>
            </a:xfrm>
            <a:custGeom>
              <a:avLst/>
              <a:gdLst>
                <a:gd name="connsiteX0" fmla="*/ 2162342 w 2162342"/>
                <a:gd name="connsiteY0" fmla="*/ 0 h 1905000"/>
                <a:gd name="connsiteX1" fmla="*/ 1181267 w 2162342"/>
                <a:gd name="connsiteY1" fmla="*/ 581025 h 1905000"/>
                <a:gd name="connsiteX2" fmla="*/ 133517 w 2162342"/>
                <a:gd name="connsiteY2" fmla="*/ 1352550 h 1905000"/>
                <a:gd name="connsiteX3" fmla="*/ 47792 w 2162342"/>
                <a:gd name="connsiteY3" fmla="*/ 19050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342" h="1905000">
                  <a:moveTo>
                    <a:pt x="2162342" y="0"/>
                  </a:moveTo>
                  <a:cubicBezTo>
                    <a:pt x="1840873" y="177800"/>
                    <a:pt x="1519404" y="355600"/>
                    <a:pt x="1181267" y="581025"/>
                  </a:cubicBezTo>
                  <a:cubicBezTo>
                    <a:pt x="843129" y="806450"/>
                    <a:pt x="322429" y="1131888"/>
                    <a:pt x="133517" y="1352550"/>
                  </a:cubicBezTo>
                  <a:cubicBezTo>
                    <a:pt x="-55395" y="1573212"/>
                    <a:pt x="-3802" y="1739106"/>
                    <a:pt x="47792" y="1905000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979832" y="3104875"/>
              <a:ext cx="1516343" cy="1041584"/>
            </a:xfrm>
            <a:custGeom>
              <a:avLst/>
              <a:gdLst>
                <a:gd name="connsiteX0" fmla="*/ 1516343 w 1516343"/>
                <a:gd name="connsiteY0" fmla="*/ 9800 h 1041584"/>
                <a:gd name="connsiteX1" fmla="*/ 1211543 w 1516343"/>
                <a:gd name="connsiteY1" fmla="*/ 275 h 1041584"/>
                <a:gd name="connsiteX2" fmla="*/ 954368 w 1516343"/>
                <a:gd name="connsiteY2" fmla="*/ 19325 h 1041584"/>
                <a:gd name="connsiteX3" fmla="*/ 649568 w 1516343"/>
                <a:gd name="connsiteY3" fmla="*/ 66950 h 1041584"/>
                <a:gd name="connsiteX4" fmla="*/ 392393 w 1516343"/>
                <a:gd name="connsiteY4" fmla="*/ 152675 h 1041584"/>
                <a:gd name="connsiteX5" fmla="*/ 182843 w 1516343"/>
                <a:gd name="connsiteY5" fmla="*/ 295550 h 1041584"/>
                <a:gd name="connsiteX6" fmla="*/ 59018 w 1516343"/>
                <a:gd name="connsiteY6" fmla="*/ 486050 h 1041584"/>
                <a:gd name="connsiteX7" fmla="*/ 11393 w 1516343"/>
                <a:gd name="connsiteY7" fmla="*/ 638450 h 1041584"/>
                <a:gd name="connsiteX8" fmla="*/ 1868 w 1516343"/>
                <a:gd name="connsiteY8" fmla="*/ 828950 h 1041584"/>
                <a:gd name="connsiteX9" fmla="*/ 39968 w 1516343"/>
                <a:gd name="connsiteY9" fmla="*/ 943250 h 1041584"/>
                <a:gd name="connsiteX10" fmla="*/ 192368 w 1516343"/>
                <a:gd name="connsiteY10" fmla="*/ 1009925 h 1041584"/>
                <a:gd name="connsiteX11" fmla="*/ 306668 w 1516343"/>
                <a:gd name="connsiteY11" fmla="*/ 1038500 h 1041584"/>
                <a:gd name="connsiteX12" fmla="*/ 497168 w 1516343"/>
                <a:gd name="connsiteY12" fmla="*/ 1028975 h 1041584"/>
                <a:gd name="connsiteX13" fmla="*/ 516218 w 1516343"/>
                <a:gd name="connsiteY13" fmla="*/ 933725 h 1041584"/>
                <a:gd name="connsiteX14" fmla="*/ 506693 w 1516343"/>
                <a:gd name="connsiteY14" fmla="*/ 809900 h 1041584"/>
                <a:gd name="connsiteX15" fmla="*/ 401918 w 1516343"/>
                <a:gd name="connsiteY15" fmla="*/ 781325 h 104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16343" h="1041584">
                  <a:moveTo>
                    <a:pt x="1516343" y="9800"/>
                  </a:moveTo>
                  <a:cubicBezTo>
                    <a:pt x="1410774" y="4244"/>
                    <a:pt x="1305205" y="-1312"/>
                    <a:pt x="1211543" y="275"/>
                  </a:cubicBezTo>
                  <a:cubicBezTo>
                    <a:pt x="1117881" y="1862"/>
                    <a:pt x="1048030" y="8213"/>
                    <a:pt x="954368" y="19325"/>
                  </a:cubicBezTo>
                  <a:cubicBezTo>
                    <a:pt x="860706" y="30437"/>
                    <a:pt x="743230" y="44725"/>
                    <a:pt x="649568" y="66950"/>
                  </a:cubicBezTo>
                  <a:cubicBezTo>
                    <a:pt x="555906" y="89175"/>
                    <a:pt x="470180" y="114575"/>
                    <a:pt x="392393" y="152675"/>
                  </a:cubicBezTo>
                  <a:cubicBezTo>
                    <a:pt x="314605" y="190775"/>
                    <a:pt x="238405" y="239988"/>
                    <a:pt x="182843" y="295550"/>
                  </a:cubicBezTo>
                  <a:cubicBezTo>
                    <a:pt x="127281" y="351112"/>
                    <a:pt x="87593" y="428900"/>
                    <a:pt x="59018" y="486050"/>
                  </a:cubicBezTo>
                  <a:cubicBezTo>
                    <a:pt x="30443" y="543200"/>
                    <a:pt x="20918" y="581300"/>
                    <a:pt x="11393" y="638450"/>
                  </a:cubicBezTo>
                  <a:cubicBezTo>
                    <a:pt x="1868" y="695600"/>
                    <a:pt x="-2894" y="778150"/>
                    <a:pt x="1868" y="828950"/>
                  </a:cubicBezTo>
                  <a:cubicBezTo>
                    <a:pt x="6630" y="879750"/>
                    <a:pt x="8218" y="913088"/>
                    <a:pt x="39968" y="943250"/>
                  </a:cubicBezTo>
                  <a:cubicBezTo>
                    <a:pt x="71718" y="973412"/>
                    <a:pt x="147918" y="994050"/>
                    <a:pt x="192368" y="1009925"/>
                  </a:cubicBezTo>
                  <a:cubicBezTo>
                    <a:pt x="236818" y="1025800"/>
                    <a:pt x="255868" y="1035325"/>
                    <a:pt x="306668" y="1038500"/>
                  </a:cubicBezTo>
                  <a:cubicBezTo>
                    <a:pt x="357468" y="1041675"/>
                    <a:pt x="462243" y="1046438"/>
                    <a:pt x="497168" y="1028975"/>
                  </a:cubicBezTo>
                  <a:cubicBezTo>
                    <a:pt x="532093" y="1011513"/>
                    <a:pt x="514631" y="970237"/>
                    <a:pt x="516218" y="933725"/>
                  </a:cubicBezTo>
                  <a:cubicBezTo>
                    <a:pt x="517805" y="897213"/>
                    <a:pt x="525743" y="835300"/>
                    <a:pt x="506693" y="809900"/>
                  </a:cubicBezTo>
                  <a:cubicBezTo>
                    <a:pt x="487643" y="784500"/>
                    <a:pt x="444780" y="782912"/>
                    <a:pt x="401918" y="781325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5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Isoplething</a:t>
            </a:r>
            <a:r>
              <a:rPr lang="en-US" dirty="0"/>
              <a:t> and Frontal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93" y="1690688"/>
            <a:ext cx="5098163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Reproduced from </a:t>
            </a:r>
            <a:r>
              <a:rPr lang="en-US" i="1" dirty="0"/>
              <a:t>Synoptic-Dynamic Meteorology in Midlatitudes, Vol. II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21102" y="2371725"/>
            <a:ext cx="2623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Solid Contours</a:t>
            </a:r>
            <a:endParaRPr lang="en-US" dirty="0"/>
          </a:p>
          <a:p>
            <a:r>
              <a:rPr lang="en-US" dirty="0"/>
              <a:t>Sea-level pressure (every 4 </a:t>
            </a:r>
            <a:r>
              <a:rPr lang="en-US" dirty="0" err="1"/>
              <a:t>hPa</a:t>
            </a:r>
            <a:r>
              <a:rPr lang="en-US" dirty="0"/>
              <a:t>, leading 1 omitted)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Dashed Contours</a:t>
            </a:r>
            <a:endParaRPr lang="en-US" dirty="0"/>
          </a:p>
          <a:p>
            <a:r>
              <a:rPr lang="en-US" dirty="0"/>
              <a:t>Temperature (every 10°C)</a:t>
            </a:r>
          </a:p>
        </p:txBody>
      </p:sp>
    </p:spTree>
    <p:extLst>
      <p:ext uri="{BB962C8B-B14F-4D97-AF65-F5344CB8AC3E}">
        <p14:creationId xmlns:p14="http://schemas.microsoft.com/office/powerpoint/2010/main" val="91087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Isoplething</a:t>
            </a:r>
            <a:r>
              <a:rPr lang="en-US" dirty="0"/>
              <a:t> and Frontal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64" y="1825625"/>
            <a:ext cx="4362271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map and data from UCAR/NCAR/RAL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21102" y="2371725"/>
            <a:ext cx="26231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Red Contours</a:t>
            </a:r>
            <a:endParaRPr lang="en-US" dirty="0"/>
          </a:p>
          <a:p>
            <a:r>
              <a:rPr lang="en-US" dirty="0"/>
              <a:t>Temperature (every 5°F)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Blue Contours</a:t>
            </a:r>
            <a:endParaRPr lang="en-US" dirty="0"/>
          </a:p>
          <a:p>
            <a:r>
              <a:rPr lang="en-US" dirty="0"/>
              <a:t>Sea-level pressure (every 4 </a:t>
            </a:r>
            <a:r>
              <a:rPr lang="en-US" dirty="0" err="1"/>
              <a:t>hPa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u="sng" dirty="0"/>
              <a:t>Green Shading</a:t>
            </a:r>
            <a:endParaRPr lang="en-US" dirty="0"/>
          </a:p>
          <a:p>
            <a:r>
              <a:rPr lang="en-US" dirty="0"/>
              <a:t>Areas of precipitation</a:t>
            </a:r>
          </a:p>
        </p:txBody>
      </p:sp>
    </p:spTree>
    <p:extLst>
      <p:ext uri="{BB962C8B-B14F-4D97-AF65-F5344CB8AC3E}">
        <p14:creationId xmlns:p14="http://schemas.microsoft.com/office/powerpoint/2010/main" val="333833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Isoplething</a:t>
            </a:r>
            <a:r>
              <a:rPr lang="en-US" dirty="0"/>
              <a:t> and Frontal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24" y="1825625"/>
            <a:ext cx="4290750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map and data from UCAR/NCAR/RAL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21102" y="2371725"/>
            <a:ext cx="2623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Green Contours</a:t>
            </a:r>
            <a:endParaRPr lang="en-US" dirty="0"/>
          </a:p>
          <a:p>
            <a:r>
              <a:rPr lang="en-US" dirty="0"/>
              <a:t>Dew point temperature (every 5°F)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Cold front in </a:t>
            </a:r>
            <a:r>
              <a:rPr lang="en-US" b="1" dirty="0"/>
              <a:t>black</a:t>
            </a:r>
            <a:r>
              <a:rPr lang="en-US" dirty="0"/>
              <a:t> line</a:t>
            </a:r>
          </a:p>
        </p:txBody>
      </p:sp>
    </p:spTree>
    <p:extLst>
      <p:ext uri="{BB962C8B-B14F-4D97-AF65-F5344CB8AC3E}">
        <p14:creationId xmlns:p14="http://schemas.microsoft.com/office/powerpoint/2010/main" val="146639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Isoplething</a:t>
            </a:r>
            <a:r>
              <a:rPr lang="en-US" dirty="0"/>
              <a:t> and Frontal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72" y="1690688"/>
            <a:ext cx="5835256" cy="4351338"/>
          </a:xfrm>
        </p:spPr>
      </p:pic>
      <p:sp>
        <p:nvSpPr>
          <p:cNvPr id="5" name="Rectangle 4"/>
          <p:cNvSpPr/>
          <p:nvPr/>
        </p:nvSpPr>
        <p:spPr>
          <a:xfrm>
            <a:off x="5162549" y="1638300"/>
            <a:ext cx="380047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81900" y="1790700"/>
            <a:ext cx="1123950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map and data from Plymouth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021834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Frontogenesis: Horizontal Shear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65" y="1943893"/>
            <a:ext cx="6178269" cy="41148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Reproduced from </a:t>
            </a:r>
            <a:r>
              <a:rPr lang="en-US" i="1" dirty="0"/>
              <a:t>Mesoscale Meteorology in Midlatitudes</a:t>
            </a:r>
            <a:r>
              <a:rPr lang="en-US" dirty="0"/>
              <a:t>, Fig. 5.4a.</a:t>
            </a:r>
          </a:p>
        </p:txBody>
      </p:sp>
    </p:spTree>
    <p:extLst>
      <p:ext uri="{BB962C8B-B14F-4D97-AF65-F5344CB8AC3E}">
        <p14:creationId xmlns:p14="http://schemas.microsoft.com/office/powerpoint/2010/main" val="1411602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Frontogenesis: Diffluence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76" y="1943893"/>
            <a:ext cx="6750847" cy="41148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Reproduced from </a:t>
            </a:r>
            <a:r>
              <a:rPr lang="en-US" i="1" dirty="0"/>
              <a:t>Mesoscale Meteorology in Midlatitudes</a:t>
            </a:r>
            <a:r>
              <a:rPr lang="en-US" dirty="0"/>
              <a:t>, Fig. 5.4b.</a:t>
            </a:r>
          </a:p>
        </p:txBody>
      </p:sp>
    </p:spTree>
    <p:extLst>
      <p:ext uri="{BB962C8B-B14F-4D97-AF65-F5344CB8AC3E}">
        <p14:creationId xmlns:p14="http://schemas.microsoft.com/office/powerpoint/2010/main" val="30677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Front Structure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34" y="1690688"/>
            <a:ext cx="6402682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Reproduced from </a:t>
            </a:r>
            <a:r>
              <a:rPr lang="en-US" i="1" dirty="0"/>
              <a:t>Synoptic-Dynamic Meteorology in Midlatitudes, Vol. II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37963" y="1663703"/>
            <a:ext cx="5633049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82903" y="1479037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8834" y="1479037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21102" y="2371725"/>
            <a:ext cx="26231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Contoured</a:t>
            </a:r>
            <a:endParaRPr lang="en-US" dirty="0"/>
          </a:p>
          <a:p>
            <a:r>
              <a:rPr lang="en-US" dirty="0"/>
              <a:t>Potential temperature (every 5 K)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Barbs</a:t>
            </a:r>
            <a:endParaRPr lang="en-US" dirty="0"/>
          </a:p>
          <a:p>
            <a:r>
              <a:rPr lang="en-US" dirty="0"/>
              <a:t>Horizontal wind (half-flag: 5 kt, full flag: 10 kt, pennant: 50 kt)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8411514" y="5353050"/>
            <a:ext cx="141935" cy="24765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92503" y="5292209"/>
            <a:ext cx="328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well-mixed </a:t>
            </a:r>
            <a:r>
              <a:rPr lang="el-GR" dirty="0">
                <a:solidFill>
                  <a:srgbClr val="FF0000"/>
                </a:solidFill>
              </a:rPr>
              <a:t>θ</a:t>
            </a:r>
            <a:r>
              <a:rPr lang="en-US" dirty="0">
                <a:solidFill>
                  <a:srgbClr val="FF0000"/>
                </a:solidFill>
              </a:rPr>
              <a:t> behind front</a:t>
            </a:r>
          </a:p>
        </p:txBody>
      </p:sp>
      <p:sp>
        <p:nvSpPr>
          <p:cNvPr id="15" name="Right Brace 14"/>
          <p:cNvSpPr/>
          <p:nvPr/>
        </p:nvSpPr>
        <p:spPr>
          <a:xfrm rot="10800000">
            <a:off x="4103338" y="5505449"/>
            <a:ext cx="144811" cy="242173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90685" y="54418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 km</a:t>
            </a:r>
          </a:p>
        </p:txBody>
      </p:sp>
      <p:sp>
        <p:nvSpPr>
          <p:cNvPr id="17" name="Left Brace 16"/>
          <p:cNvSpPr/>
          <p:nvPr/>
        </p:nvSpPr>
        <p:spPr>
          <a:xfrm rot="5400000">
            <a:off x="4652961" y="4857750"/>
            <a:ext cx="119064" cy="556498"/>
          </a:xfrm>
          <a:prstGeom prst="lef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69103" y="462192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100 km</a:t>
            </a:r>
          </a:p>
        </p:txBody>
      </p:sp>
    </p:spTree>
    <p:extLst>
      <p:ext uri="{BB962C8B-B14F-4D97-AF65-F5344CB8AC3E}">
        <p14:creationId xmlns:p14="http://schemas.microsoft.com/office/powerpoint/2010/main" val="703878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Frontogenesis: Tilting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1943893"/>
            <a:ext cx="6248401" cy="41148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Reproduced from </a:t>
            </a:r>
            <a:r>
              <a:rPr lang="en-US" i="1" dirty="0"/>
              <a:t>Mesoscale Meteorology in Midlatitudes</a:t>
            </a:r>
            <a:r>
              <a:rPr lang="en-US" dirty="0"/>
              <a:t>, Fig. 5.4c.</a:t>
            </a:r>
          </a:p>
        </p:txBody>
      </p:sp>
    </p:spTree>
    <p:extLst>
      <p:ext uri="{BB962C8B-B14F-4D97-AF65-F5344CB8AC3E}">
        <p14:creationId xmlns:p14="http://schemas.microsoft.com/office/powerpoint/2010/main" val="1682224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Frontogenesis: Diabatic Heating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83" y="1943893"/>
            <a:ext cx="6928234" cy="41148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Reproduced from </a:t>
            </a:r>
            <a:r>
              <a:rPr lang="en-US" i="1" dirty="0"/>
              <a:t>Mesoscale Meteorology in Midlatitudes</a:t>
            </a:r>
            <a:r>
              <a:rPr lang="en-US" dirty="0"/>
              <a:t>, Fig. 5.4d.</a:t>
            </a:r>
          </a:p>
        </p:txBody>
      </p:sp>
    </p:spTree>
    <p:extLst>
      <p:ext uri="{BB962C8B-B14F-4D97-AF65-F5344CB8AC3E}">
        <p14:creationId xmlns:p14="http://schemas.microsoft.com/office/powerpoint/2010/main" val="2637777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Frontogenesis: Total Deformation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22" y="1690688"/>
            <a:ext cx="6235755" cy="45720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Reproduced from </a:t>
            </a:r>
            <a:r>
              <a:rPr lang="en-US" i="1" dirty="0"/>
              <a:t>Mesoscale Meteorology in Midlatitudes</a:t>
            </a:r>
            <a:r>
              <a:rPr lang="en-US" dirty="0"/>
              <a:t>, Fig. 5.5.</a:t>
            </a:r>
          </a:p>
        </p:txBody>
      </p:sp>
    </p:spTree>
    <p:extLst>
      <p:ext uri="{BB962C8B-B14F-4D97-AF65-F5344CB8AC3E}">
        <p14:creationId xmlns:p14="http://schemas.microsoft.com/office/powerpoint/2010/main" val="359917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Frontal Inversion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690688"/>
            <a:ext cx="5439172" cy="4351337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Obtained from http://weather.uwyo.edu/upperair/sounding.html</a:t>
            </a:r>
          </a:p>
        </p:txBody>
      </p:sp>
    </p:spTree>
    <p:extLst>
      <p:ext uri="{BB962C8B-B14F-4D97-AF65-F5344CB8AC3E}">
        <p14:creationId xmlns:p14="http://schemas.microsoft.com/office/powerpoint/2010/main" val="34162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Frontal Zone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V="1">
            <a:off x="8248650" y="5160996"/>
            <a:ext cx="0" cy="11636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06462" y="5558132"/>
            <a:ext cx="62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333625" y="2474946"/>
            <a:ext cx="0" cy="11636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9504" y="2105614"/>
            <a:ext cx="62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N</a:t>
            </a:r>
          </a:p>
        </p:txBody>
      </p:sp>
      <p:sp>
        <p:nvSpPr>
          <p:cNvPr id="5" name="Freeform 4"/>
          <p:cNvSpPr/>
          <p:nvPr/>
        </p:nvSpPr>
        <p:spPr>
          <a:xfrm>
            <a:off x="5542673" y="2598745"/>
            <a:ext cx="1343698" cy="2343150"/>
          </a:xfrm>
          <a:custGeom>
            <a:avLst/>
            <a:gdLst>
              <a:gd name="connsiteX0" fmla="*/ 0 w 1343698"/>
              <a:gd name="connsiteY0" fmla="*/ 0 h 2343150"/>
              <a:gd name="connsiteX1" fmla="*/ 1343025 w 1343698"/>
              <a:gd name="connsiteY1" fmla="*/ 1019175 h 2343150"/>
              <a:gd name="connsiteX2" fmla="*/ 142875 w 1343698"/>
              <a:gd name="connsiteY2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3698" h="2343150">
                <a:moveTo>
                  <a:pt x="0" y="0"/>
                </a:moveTo>
                <a:cubicBezTo>
                  <a:pt x="659606" y="314325"/>
                  <a:pt x="1319212" y="628650"/>
                  <a:pt x="1343025" y="1019175"/>
                </a:cubicBezTo>
                <a:cubicBezTo>
                  <a:pt x="1366838" y="1409700"/>
                  <a:pt x="754856" y="1876425"/>
                  <a:pt x="142875" y="234315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214067" y="2617002"/>
            <a:ext cx="1343698" cy="2343150"/>
          </a:xfrm>
          <a:custGeom>
            <a:avLst/>
            <a:gdLst>
              <a:gd name="connsiteX0" fmla="*/ 0 w 1343698"/>
              <a:gd name="connsiteY0" fmla="*/ 0 h 2343150"/>
              <a:gd name="connsiteX1" fmla="*/ 1343025 w 1343698"/>
              <a:gd name="connsiteY1" fmla="*/ 1019175 h 2343150"/>
              <a:gd name="connsiteX2" fmla="*/ 142875 w 1343698"/>
              <a:gd name="connsiteY2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3698" h="2343150">
                <a:moveTo>
                  <a:pt x="0" y="0"/>
                </a:moveTo>
                <a:cubicBezTo>
                  <a:pt x="659606" y="314325"/>
                  <a:pt x="1319212" y="628650"/>
                  <a:pt x="1343025" y="1019175"/>
                </a:cubicBezTo>
                <a:cubicBezTo>
                  <a:pt x="1366838" y="1409700"/>
                  <a:pt x="754856" y="1876425"/>
                  <a:pt x="142875" y="234315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86371" y="2598745"/>
            <a:ext cx="1343698" cy="2343150"/>
          </a:xfrm>
          <a:custGeom>
            <a:avLst/>
            <a:gdLst>
              <a:gd name="connsiteX0" fmla="*/ 0 w 1343698"/>
              <a:gd name="connsiteY0" fmla="*/ 0 h 2343150"/>
              <a:gd name="connsiteX1" fmla="*/ 1343025 w 1343698"/>
              <a:gd name="connsiteY1" fmla="*/ 1019175 h 2343150"/>
              <a:gd name="connsiteX2" fmla="*/ 142875 w 1343698"/>
              <a:gd name="connsiteY2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3698" h="2343150">
                <a:moveTo>
                  <a:pt x="0" y="0"/>
                </a:moveTo>
                <a:cubicBezTo>
                  <a:pt x="659606" y="314325"/>
                  <a:pt x="1319212" y="628650"/>
                  <a:pt x="1343025" y="1019175"/>
                </a:cubicBezTo>
                <a:cubicBezTo>
                  <a:pt x="1366838" y="1409700"/>
                  <a:pt x="754856" y="1876425"/>
                  <a:pt x="142875" y="234315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09771" y="3638550"/>
            <a:ext cx="547707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ord 16"/>
          <p:cNvSpPr/>
          <p:nvPr/>
        </p:nvSpPr>
        <p:spPr>
          <a:xfrm rot="6752529">
            <a:off x="4020108" y="3343241"/>
            <a:ext cx="400050" cy="390525"/>
          </a:xfrm>
          <a:prstGeom prst="chor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ord 17"/>
          <p:cNvSpPr/>
          <p:nvPr/>
        </p:nvSpPr>
        <p:spPr>
          <a:xfrm rot="6752529">
            <a:off x="4809891" y="3343241"/>
            <a:ext cx="400050" cy="390525"/>
          </a:xfrm>
          <a:prstGeom prst="chor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hord 18"/>
          <p:cNvSpPr/>
          <p:nvPr/>
        </p:nvSpPr>
        <p:spPr>
          <a:xfrm rot="6752529">
            <a:off x="5572539" y="3343242"/>
            <a:ext cx="400050" cy="390525"/>
          </a:xfrm>
          <a:prstGeom prst="chor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ord 19"/>
          <p:cNvSpPr/>
          <p:nvPr/>
        </p:nvSpPr>
        <p:spPr>
          <a:xfrm rot="6752529">
            <a:off x="6252533" y="3343242"/>
            <a:ext cx="400050" cy="390525"/>
          </a:xfrm>
          <a:prstGeom prst="chor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hord 20"/>
          <p:cNvSpPr/>
          <p:nvPr/>
        </p:nvSpPr>
        <p:spPr>
          <a:xfrm rot="6752529">
            <a:off x="6935929" y="3343241"/>
            <a:ext cx="400050" cy="390525"/>
          </a:xfrm>
          <a:prstGeom prst="chor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hord 21"/>
          <p:cNvSpPr/>
          <p:nvPr/>
        </p:nvSpPr>
        <p:spPr>
          <a:xfrm rot="6752529">
            <a:off x="7631311" y="3343242"/>
            <a:ext cx="400050" cy="390525"/>
          </a:xfrm>
          <a:prstGeom prst="chor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hord 22"/>
          <p:cNvSpPr/>
          <p:nvPr/>
        </p:nvSpPr>
        <p:spPr>
          <a:xfrm rot="6752529">
            <a:off x="8330411" y="3343241"/>
            <a:ext cx="400050" cy="390525"/>
          </a:xfrm>
          <a:prstGeom prst="chor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609771" y="3278904"/>
            <a:ext cx="5410812" cy="0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09771" y="3059052"/>
            <a:ext cx="5410812" cy="0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09771" y="3478152"/>
            <a:ext cx="5410812" cy="0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09771" y="2859027"/>
            <a:ext cx="5410812" cy="0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47719" y="2670072"/>
            <a:ext cx="1419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T-3</a:t>
            </a:r>
            <a:r>
              <a:rPr lang="el-GR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T-2</a:t>
            </a:r>
            <a:r>
              <a:rPr lang="el-GR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T-</a:t>
            </a:r>
            <a:r>
              <a:rPr lang="el-GR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T</a:t>
            </a:r>
            <a:endParaRPr lang="en-US" sz="1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3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Front Structure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6" y="1690688"/>
            <a:ext cx="4746378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Reproduced from </a:t>
            </a:r>
            <a:r>
              <a:rPr lang="en-US" i="1" dirty="0"/>
              <a:t>Synoptic-Dynamic Meteorology in Midlatitudes, Vol. II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37963" y="1606553"/>
            <a:ext cx="5633049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82903" y="1421887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8834" y="1421887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21102" y="2371725"/>
            <a:ext cx="26231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Contoured</a:t>
            </a:r>
            <a:endParaRPr lang="en-US" dirty="0"/>
          </a:p>
          <a:p>
            <a:r>
              <a:rPr lang="en-US" dirty="0"/>
              <a:t>Potential temperature (every 5 K)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Barbs</a:t>
            </a:r>
            <a:endParaRPr lang="en-US" dirty="0"/>
          </a:p>
          <a:p>
            <a:r>
              <a:rPr lang="en-US" dirty="0"/>
              <a:t>Horizontal wind (half-flag: 5 kt, full flag: 10 kt, pennant: 50 kt)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7620231" y="5567838"/>
            <a:ext cx="141935" cy="24765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99393" y="5506997"/>
            <a:ext cx="328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θ</a:t>
            </a:r>
            <a:r>
              <a:rPr lang="en-US" dirty="0">
                <a:solidFill>
                  <a:srgbClr val="FF0000"/>
                </a:solidFill>
              </a:rPr>
              <a:t> less well-mixed ahead of front</a:t>
            </a:r>
          </a:p>
        </p:txBody>
      </p:sp>
      <p:sp>
        <p:nvSpPr>
          <p:cNvPr id="15" name="Right Brace 14"/>
          <p:cNvSpPr/>
          <p:nvPr/>
        </p:nvSpPr>
        <p:spPr>
          <a:xfrm rot="10800000">
            <a:off x="4634355" y="5600699"/>
            <a:ext cx="147194" cy="181927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96147" y="55069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 km</a:t>
            </a:r>
          </a:p>
        </p:txBody>
      </p:sp>
      <p:sp>
        <p:nvSpPr>
          <p:cNvPr id="17" name="Left Brace 16"/>
          <p:cNvSpPr/>
          <p:nvPr/>
        </p:nvSpPr>
        <p:spPr>
          <a:xfrm rot="5400000">
            <a:off x="5016706" y="5209979"/>
            <a:ext cx="119064" cy="556498"/>
          </a:xfrm>
          <a:prstGeom prst="lef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34354" y="495704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200 km</a:t>
            </a:r>
          </a:p>
        </p:txBody>
      </p:sp>
    </p:spTree>
    <p:extLst>
      <p:ext uri="{BB962C8B-B14F-4D97-AF65-F5344CB8AC3E}">
        <p14:creationId xmlns:p14="http://schemas.microsoft.com/office/powerpoint/2010/main" val="113735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Frontal Inversion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690688"/>
            <a:ext cx="5439172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Obtained from http://weather.uwyo.edu/upperair/sounding.html</a:t>
            </a:r>
          </a:p>
        </p:txBody>
      </p:sp>
    </p:spTree>
    <p:extLst>
      <p:ext uri="{BB962C8B-B14F-4D97-AF65-F5344CB8AC3E}">
        <p14:creationId xmlns:p14="http://schemas.microsoft.com/office/powerpoint/2010/main" val="303649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4962525" y="2608344"/>
            <a:ext cx="3695700" cy="3601956"/>
          </a:xfrm>
          <a:custGeom>
            <a:avLst/>
            <a:gdLst>
              <a:gd name="connsiteX0" fmla="*/ 3695700 w 3695700"/>
              <a:gd name="connsiteY0" fmla="*/ 258681 h 3601956"/>
              <a:gd name="connsiteX1" fmla="*/ 2247900 w 3695700"/>
              <a:gd name="connsiteY1" fmla="*/ 1506 h 3601956"/>
              <a:gd name="connsiteX2" fmla="*/ 733425 w 3695700"/>
              <a:gd name="connsiteY2" fmla="*/ 363456 h 3601956"/>
              <a:gd name="connsiteX3" fmla="*/ 819150 w 3695700"/>
              <a:gd name="connsiteY3" fmla="*/ 763506 h 3601956"/>
              <a:gd name="connsiteX4" fmla="*/ 952500 w 3695700"/>
              <a:gd name="connsiteY4" fmla="*/ 1068306 h 3601956"/>
              <a:gd name="connsiteX5" fmla="*/ 904875 w 3695700"/>
              <a:gd name="connsiteY5" fmla="*/ 1830306 h 3601956"/>
              <a:gd name="connsiteX6" fmla="*/ 723900 w 3695700"/>
              <a:gd name="connsiteY6" fmla="*/ 2382756 h 3601956"/>
              <a:gd name="connsiteX7" fmla="*/ 0 w 3695700"/>
              <a:gd name="connsiteY7" fmla="*/ 3601956 h 3601956"/>
              <a:gd name="connsiteX0" fmla="*/ 3695700 w 3695700"/>
              <a:gd name="connsiteY0" fmla="*/ 258681 h 3601956"/>
              <a:gd name="connsiteX1" fmla="*/ 2247900 w 3695700"/>
              <a:gd name="connsiteY1" fmla="*/ 1506 h 3601956"/>
              <a:gd name="connsiteX2" fmla="*/ 733425 w 3695700"/>
              <a:gd name="connsiteY2" fmla="*/ 363456 h 3601956"/>
              <a:gd name="connsiteX3" fmla="*/ 866775 w 3695700"/>
              <a:gd name="connsiteY3" fmla="*/ 763506 h 3601956"/>
              <a:gd name="connsiteX4" fmla="*/ 952500 w 3695700"/>
              <a:gd name="connsiteY4" fmla="*/ 1068306 h 3601956"/>
              <a:gd name="connsiteX5" fmla="*/ 904875 w 3695700"/>
              <a:gd name="connsiteY5" fmla="*/ 1830306 h 3601956"/>
              <a:gd name="connsiteX6" fmla="*/ 723900 w 3695700"/>
              <a:gd name="connsiteY6" fmla="*/ 2382756 h 3601956"/>
              <a:gd name="connsiteX7" fmla="*/ 0 w 3695700"/>
              <a:gd name="connsiteY7" fmla="*/ 3601956 h 36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5700" h="3601956">
                <a:moveTo>
                  <a:pt x="3695700" y="258681"/>
                </a:moveTo>
                <a:cubicBezTo>
                  <a:pt x="3218656" y="121362"/>
                  <a:pt x="2741612" y="-15957"/>
                  <a:pt x="2247900" y="1506"/>
                </a:cubicBezTo>
                <a:cubicBezTo>
                  <a:pt x="1754187" y="18968"/>
                  <a:pt x="963612" y="236456"/>
                  <a:pt x="733425" y="363456"/>
                </a:cubicBezTo>
                <a:cubicBezTo>
                  <a:pt x="503238" y="490456"/>
                  <a:pt x="830262" y="646031"/>
                  <a:pt x="866775" y="763506"/>
                </a:cubicBezTo>
                <a:cubicBezTo>
                  <a:pt x="903288" y="880981"/>
                  <a:pt x="946150" y="890506"/>
                  <a:pt x="952500" y="1068306"/>
                </a:cubicBezTo>
                <a:cubicBezTo>
                  <a:pt x="958850" y="1246106"/>
                  <a:pt x="942975" y="1611231"/>
                  <a:pt x="904875" y="1830306"/>
                </a:cubicBezTo>
                <a:cubicBezTo>
                  <a:pt x="866775" y="2049381"/>
                  <a:pt x="874712" y="2087481"/>
                  <a:pt x="723900" y="2382756"/>
                </a:cubicBezTo>
                <a:cubicBezTo>
                  <a:pt x="573088" y="2678031"/>
                  <a:pt x="286544" y="3139993"/>
                  <a:pt x="0" y="3601956"/>
                </a:cubicBez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vs. Warm Front Motion</a:t>
            </a:r>
          </a:p>
        </p:txBody>
      </p:sp>
      <p:sp>
        <p:nvSpPr>
          <p:cNvPr id="4" name="Freeform 3"/>
          <p:cNvSpPr/>
          <p:nvPr/>
        </p:nvSpPr>
        <p:spPr>
          <a:xfrm>
            <a:off x="5067300" y="3057525"/>
            <a:ext cx="970537" cy="3228975"/>
          </a:xfrm>
          <a:custGeom>
            <a:avLst/>
            <a:gdLst>
              <a:gd name="connsiteX0" fmla="*/ 733425 w 1058003"/>
              <a:gd name="connsiteY0" fmla="*/ 0 h 3228975"/>
              <a:gd name="connsiteX1" fmla="*/ 962025 w 1058003"/>
              <a:gd name="connsiteY1" fmla="*/ 590550 h 3228975"/>
              <a:gd name="connsiteX2" fmla="*/ 1000125 w 1058003"/>
              <a:gd name="connsiteY2" fmla="*/ 1371600 h 3228975"/>
              <a:gd name="connsiteX3" fmla="*/ 180975 w 1058003"/>
              <a:gd name="connsiteY3" fmla="*/ 2886075 h 3228975"/>
              <a:gd name="connsiteX4" fmla="*/ 0 w 1058003"/>
              <a:gd name="connsiteY4" fmla="*/ 3228975 h 3228975"/>
              <a:gd name="connsiteX5" fmla="*/ 0 w 1058003"/>
              <a:gd name="connsiteY5" fmla="*/ 3228975 h 3228975"/>
              <a:gd name="connsiteX6" fmla="*/ 9525 w 1058003"/>
              <a:gd name="connsiteY6" fmla="*/ 3228975 h 3228975"/>
              <a:gd name="connsiteX0" fmla="*/ 733425 w 970537"/>
              <a:gd name="connsiteY0" fmla="*/ 0 h 3228975"/>
              <a:gd name="connsiteX1" fmla="*/ 962025 w 970537"/>
              <a:gd name="connsiteY1" fmla="*/ 590550 h 3228975"/>
              <a:gd name="connsiteX2" fmla="*/ 847725 w 970537"/>
              <a:gd name="connsiteY2" fmla="*/ 1666875 h 3228975"/>
              <a:gd name="connsiteX3" fmla="*/ 180975 w 970537"/>
              <a:gd name="connsiteY3" fmla="*/ 2886075 h 3228975"/>
              <a:gd name="connsiteX4" fmla="*/ 0 w 970537"/>
              <a:gd name="connsiteY4" fmla="*/ 3228975 h 3228975"/>
              <a:gd name="connsiteX5" fmla="*/ 0 w 970537"/>
              <a:gd name="connsiteY5" fmla="*/ 3228975 h 3228975"/>
              <a:gd name="connsiteX6" fmla="*/ 9525 w 970537"/>
              <a:gd name="connsiteY6" fmla="*/ 3228975 h 32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0537" h="3228975">
                <a:moveTo>
                  <a:pt x="733425" y="0"/>
                </a:moveTo>
                <a:cubicBezTo>
                  <a:pt x="825500" y="180975"/>
                  <a:pt x="942975" y="312738"/>
                  <a:pt x="962025" y="590550"/>
                </a:cubicBezTo>
                <a:cubicBezTo>
                  <a:pt x="981075" y="868362"/>
                  <a:pt x="977900" y="1284288"/>
                  <a:pt x="847725" y="1666875"/>
                </a:cubicBezTo>
                <a:cubicBezTo>
                  <a:pt x="717550" y="2049462"/>
                  <a:pt x="322262" y="2625725"/>
                  <a:pt x="180975" y="2886075"/>
                </a:cubicBezTo>
                <a:cubicBezTo>
                  <a:pt x="39688" y="3146425"/>
                  <a:pt x="0" y="3228975"/>
                  <a:pt x="0" y="3228975"/>
                </a:cubicBezTo>
                <a:lnTo>
                  <a:pt x="0" y="3228975"/>
                </a:lnTo>
                <a:lnTo>
                  <a:pt x="9525" y="3228975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772150" y="2761533"/>
            <a:ext cx="2914650" cy="295992"/>
          </a:xfrm>
          <a:custGeom>
            <a:avLst/>
            <a:gdLst>
              <a:gd name="connsiteX0" fmla="*/ 0 w 2914650"/>
              <a:gd name="connsiteY0" fmla="*/ 295992 h 295992"/>
              <a:gd name="connsiteX1" fmla="*/ 1257300 w 2914650"/>
              <a:gd name="connsiteY1" fmla="*/ 717 h 295992"/>
              <a:gd name="connsiteX2" fmla="*/ 2914650 w 2914650"/>
              <a:gd name="connsiteY2" fmla="*/ 229317 h 29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4650" h="295992">
                <a:moveTo>
                  <a:pt x="0" y="295992"/>
                </a:moveTo>
                <a:cubicBezTo>
                  <a:pt x="385762" y="153910"/>
                  <a:pt x="771525" y="11829"/>
                  <a:pt x="1257300" y="717"/>
                </a:cubicBezTo>
                <a:cubicBezTo>
                  <a:pt x="1743075" y="-10396"/>
                  <a:pt x="2328862" y="109460"/>
                  <a:pt x="2914650" y="229317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00675" y="2419289"/>
            <a:ext cx="885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05375" y="3890245"/>
            <a:ext cx="866775" cy="65318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99762" y="3890245"/>
            <a:ext cx="866775" cy="65318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199762" y="1961433"/>
            <a:ext cx="866775" cy="65318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682398" y="2419289"/>
            <a:ext cx="4004402" cy="3867211"/>
          </a:xfrm>
          <a:custGeom>
            <a:avLst/>
            <a:gdLst>
              <a:gd name="connsiteX0" fmla="*/ 3695700 w 3695700"/>
              <a:gd name="connsiteY0" fmla="*/ 258681 h 3601956"/>
              <a:gd name="connsiteX1" fmla="*/ 2247900 w 3695700"/>
              <a:gd name="connsiteY1" fmla="*/ 1506 h 3601956"/>
              <a:gd name="connsiteX2" fmla="*/ 733425 w 3695700"/>
              <a:gd name="connsiteY2" fmla="*/ 363456 h 3601956"/>
              <a:gd name="connsiteX3" fmla="*/ 819150 w 3695700"/>
              <a:gd name="connsiteY3" fmla="*/ 763506 h 3601956"/>
              <a:gd name="connsiteX4" fmla="*/ 952500 w 3695700"/>
              <a:gd name="connsiteY4" fmla="*/ 1068306 h 3601956"/>
              <a:gd name="connsiteX5" fmla="*/ 904875 w 3695700"/>
              <a:gd name="connsiteY5" fmla="*/ 1830306 h 3601956"/>
              <a:gd name="connsiteX6" fmla="*/ 723900 w 3695700"/>
              <a:gd name="connsiteY6" fmla="*/ 2382756 h 3601956"/>
              <a:gd name="connsiteX7" fmla="*/ 0 w 3695700"/>
              <a:gd name="connsiteY7" fmla="*/ 3601956 h 3601956"/>
              <a:gd name="connsiteX0" fmla="*/ 3695700 w 3695700"/>
              <a:gd name="connsiteY0" fmla="*/ 258681 h 3601956"/>
              <a:gd name="connsiteX1" fmla="*/ 2247900 w 3695700"/>
              <a:gd name="connsiteY1" fmla="*/ 1506 h 3601956"/>
              <a:gd name="connsiteX2" fmla="*/ 733425 w 3695700"/>
              <a:gd name="connsiteY2" fmla="*/ 363456 h 3601956"/>
              <a:gd name="connsiteX3" fmla="*/ 819150 w 3695700"/>
              <a:gd name="connsiteY3" fmla="*/ 763506 h 3601956"/>
              <a:gd name="connsiteX4" fmla="*/ 952500 w 3695700"/>
              <a:gd name="connsiteY4" fmla="*/ 1148151 h 3601956"/>
              <a:gd name="connsiteX5" fmla="*/ 904875 w 3695700"/>
              <a:gd name="connsiteY5" fmla="*/ 1830306 h 3601956"/>
              <a:gd name="connsiteX6" fmla="*/ 723900 w 3695700"/>
              <a:gd name="connsiteY6" fmla="*/ 2382756 h 3601956"/>
              <a:gd name="connsiteX7" fmla="*/ 0 w 3695700"/>
              <a:gd name="connsiteY7" fmla="*/ 3601956 h 3601956"/>
              <a:gd name="connsiteX0" fmla="*/ 3695700 w 3695700"/>
              <a:gd name="connsiteY0" fmla="*/ 258681 h 3601956"/>
              <a:gd name="connsiteX1" fmla="*/ 2247900 w 3695700"/>
              <a:gd name="connsiteY1" fmla="*/ 1506 h 3601956"/>
              <a:gd name="connsiteX2" fmla="*/ 733425 w 3695700"/>
              <a:gd name="connsiteY2" fmla="*/ 363456 h 3601956"/>
              <a:gd name="connsiteX3" fmla="*/ 880685 w 3695700"/>
              <a:gd name="connsiteY3" fmla="*/ 852223 h 3601956"/>
              <a:gd name="connsiteX4" fmla="*/ 952500 w 3695700"/>
              <a:gd name="connsiteY4" fmla="*/ 1148151 h 3601956"/>
              <a:gd name="connsiteX5" fmla="*/ 904875 w 3695700"/>
              <a:gd name="connsiteY5" fmla="*/ 1830306 h 3601956"/>
              <a:gd name="connsiteX6" fmla="*/ 723900 w 3695700"/>
              <a:gd name="connsiteY6" fmla="*/ 2382756 h 3601956"/>
              <a:gd name="connsiteX7" fmla="*/ 0 w 3695700"/>
              <a:gd name="connsiteY7" fmla="*/ 3601956 h 3601956"/>
              <a:gd name="connsiteX0" fmla="*/ 3695700 w 3695700"/>
              <a:gd name="connsiteY0" fmla="*/ 258681 h 3601956"/>
              <a:gd name="connsiteX1" fmla="*/ 2247900 w 3695700"/>
              <a:gd name="connsiteY1" fmla="*/ 1506 h 3601956"/>
              <a:gd name="connsiteX2" fmla="*/ 733425 w 3695700"/>
              <a:gd name="connsiteY2" fmla="*/ 363456 h 3601956"/>
              <a:gd name="connsiteX3" fmla="*/ 880685 w 3695700"/>
              <a:gd name="connsiteY3" fmla="*/ 852223 h 3601956"/>
              <a:gd name="connsiteX4" fmla="*/ 952500 w 3695700"/>
              <a:gd name="connsiteY4" fmla="*/ 1148151 h 3601956"/>
              <a:gd name="connsiteX5" fmla="*/ 904875 w 3695700"/>
              <a:gd name="connsiteY5" fmla="*/ 1830306 h 3601956"/>
              <a:gd name="connsiteX6" fmla="*/ 723900 w 3695700"/>
              <a:gd name="connsiteY6" fmla="*/ 2382756 h 3601956"/>
              <a:gd name="connsiteX7" fmla="*/ 0 w 3695700"/>
              <a:gd name="connsiteY7" fmla="*/ 3601956 h 36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5700" h="3601956">
                <a:moveTo>
                  <a:pt x="3695700" y="258681"/>
                </a:moveTo>
                <a:cubicBezTo>
                  <a:pt x="3218656" y="121362"/>
                  <a:pt x="2741612" y="-15957"/>
                  <a:pt x="2247900" y="1506"/>
                </a:cubicBezTo>
                <a:cubicBezTo>
                  <a:pt x="1754187" y="18968"/>
                  <a:pt x="961294" y="221670"/>
                  <a:pt x="733425" y="363456"/>
                </a:cubicBezTo>
                <a:cubicBezTo>
                  <a:pt x="505556" y="505242"/>
                  <a:pt x="817800" y="721441"/>
                  <a:pt x="880685" y="852223"/>
                </a:cubicBezTo>
                <a:cubicBezTo>
                  <a:pt x="943570" y="983005"/>
                  <a:pt x="948468" y="985137"/>
                  <a:pt x="952500" y="1148151"/>
                </a:cubicBezTo>
                <a:cubicBezTo>
                  <a:pt x="956532" y="1311165"/>
                  <a:pt x="942975" y="1624539"/>
                  <a:pt x="904875" y="1830306"/>
                </a:cubicBezTo>
                <a:cubicBezTo>
                  <a:pt x="866775" y="2036074"/>
                  <a:pt x="874712" y="2087481"/>
                  <a:pt x="723900" y="2382756"/>
                </a:cubicBezTo>
                <a:cubicBezTo>
                  <a:pt x="573088" y="2678031"/>
                  <a:pt x="286544" y="3139993"/>
                  <a:pt x="0" y="3601956"/>
                </a:cubicBez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88061" y="2221348"/>
            <a:ext cx="4298740" cy="4065152"/>
          </a:xfrm>
          <a:custGeom>
            <a:avLst/>
            <a:gdLst>
              <a:gd name="connsiteX0" fmla="*/ 3695700 w 3695700"/>
              <a:gd name="connsiteY0" fmla="*/ 258681 h 3601956"/>
              <a:gd name="connsiteX1" fmla="*/ 2247900 w 3695700"/>
              <a:gd name="connsiteY1" fmla="*/ 1506 h 3601956"/>
              <a:gd name="connsiteX2" fmla="*/ 733425 w 3695700"/>
              <a:gd name="connsiteY2" fmla="*/ 363456 h 3601956"/>
              <a:gd name="connsiteX3" fmla="*/ 819150 w 3695700"/>
              <a:gd name="connsiteY3" fmla="*/ 763506 h 3601956"/>
              <a:gd name="connsiteX4" fmla="*/ 952500 w 3695700"/>
              <a:gd name="connsiteY4" fmla="*/ 1068306 h 3601956"/>
              <a:gd name="connsiteX5" fmla="*/ 904875 w 3695700"/>
              <a:gd name="connsiteY5" fmla="*/ 1830306 h 3601956"/>
              <a:gd name="connsiteX6" fmla="*/ 723900 w 3695700"/>
              <a:gd name="connsiteY6" fmla="*/ 2382756 h 3601956"/>
              <a:gd name="connsiteX7" fmla="*/ 0 w 3695700"/>
              <a:gd name="connsiteY7" fmla="*/ 3601956 h 3601956"/>
              <a:gd name="connsiteX0" fmla="*/ 3695700 w 3695700"/>
              <a:gd name="connsiteY0" fmla="*/ 258681 h 3601956"/>
              <a:gd name="connsiteX1" fmla="*/ 2247900 w 3695700"/>
              <a:gd name="connsiteY1" fmla="*/ 1506 h 3601956"/>
              <a:gd name="connsiteX2" fmla="*/ 733425 w 3695700"/>
              <a:gd name="connsiteY2" fmla="*/ 363456 h 3601956"/>
              <a:gd name="connsiteX3" fmla="*/ 819150 w 3695700"/>
              <a:gd name="connsiteY3" fmla="*/ 763506 h 3601956"/>
              <a:gd name="connsiteX4" fmla="*/ 952500 w 3695700"/>
              <a:gd name="connsiteY4" fmla="*/ 1148151 h 3601956"/>
              <a:gd name="connsiteX5" fmla="*/ 904875 w 3695700"/>
              <a:gd name="connsiteY5" fmla="*/ 1830306 h 3601956"/>
              <a:gd name="connsiteX6" fmla="*/ 723900 w 3695700"/>
              <a:gd name="connsiteY6" fmla="*/ 2382756 h 3601956"/>
              <a:gd name="connsiteX7" fmla="*/ 0 w 3695700"/>
              <a:gd name="connsiteY7" fmla="*/ 3601956 h 3601956"/>
              <a:gd name="connsiteX0" fmla="*/ 3695700 w 3695700"/>
              <a:gd name="connsiteY0" fmla="*/ 258681 h 3601956"/>
              <a:gd name="connsiteX1" fmla="*/ 2247900 w 3695700"/>
              <a:gd name="connsiteY1" fmla="*/ 1506 h 3601956"/>
              <a:gd name="connsiteX2" fmla="*/ 733425 w 3695700"/>
              <a:gd name="connsiteY2" fmla="*/ 363456 h 3601956"/>
              <a:gd name="connsiteX3" fmla="*/ 880685 w 3695700"/>
              <a:gd name="connsiteY3" fmla="*/ 852223 h 3601956"/>
              <a:gd name="connsiteX4" fmla="*/ 952500 w 3695700"/>
              <a:gd name="connsiteY4" fmla="*/ 1148151 h 3601956"/>
              <a:gd name="connsiteX5" fmla="*/ 904875 w 3695700"/>
              <a:gd name="connsiteY5" fmla="*/ 1830306 h 3601956"/>
              <a:gd name="connsiteX6" fmla="*/ 723900 w 3695700"/>
              <a:gd name="connsiteY6" fmla="*/ 2382756 h 3601956"/>
              <a:gd name="connsiteX7" fmla="*/ 0 w 3695700"/>
              <a:gd name="connsiteY7" fmla="*/ 3601956 h 3601956"/>
              <a:gd name="connsiteX0" fmla="*/ 3695700 w 3695700"/>
              <a:gd name="connsiteY0" fmla="*/ 258681 h 3601956"/>
              <a:gd name="connsiteX1" fmla="*/ 2247900 w 3695700"/>
              <a:gd name="connsiteY1" fmla="*/ 1506 h 3601956"/>
              <a:gd name="connsiteX2" fmla="*/ 733425 w 3695700"/>
              <a:gd name="connsiteY2" fmla="*/ 363456 h 3601956"/>
              <a:gd name="connsiteX3" fmla="*/ 880685 w 3695700"/>
              <a:gd name="connsiteY3" fmla="*/ 852223 h 3601956"/>
              <a:gd name="connsiteX4" fmla="*/ 952500 w 3695700"/>
              <a:gd name="connsiteY4" fmla="*/ 1148151 h 3601956"/>
              <a:gd name="connsiteX5" fmla="*/ 904875 w 3695700"/>
              <a:gd name="connsiteY5" fmla="*/ 1830306 h 3601956"/>
              <a:gd name="connsiteX6" fmla="*/ 723900 w 3695700"/>
              <a:gd name="connsiteY6" fmla="*/ 2382756 h 3601956"/>
              <a:gd name="connsiteX7" fmla="*/ 0 w 3695700"/>
              <a:gd name="connsiteY7" fmla="*/ 3601956 h 3601956"/>
              <a:gd name="connsiteX0" fmla="*/ 3695700 w 3695700"/>
              <a:gd name="connsiteY0" fmla="*/ 258681 h 3601956"/>
              <a:gd name="connsiteX1" fmla="*/ 2247900 w 3695700"/>
              <a:gd name="connsiteY1" fmla="*/ 1506 h 3601956"/>
              <a:gd name="connsiteX2" fmla="*/ 733425 w 3695700"/>
              <a:gd name="connsiteY2" fmla="*/ 363456 h 3601956"/>
              <a:gd name="connsiteX3" fmla="*/ 880685 w 3695700"/>
              <a:gd name="connsiteY3" fmla="*/ 852223 h 3601956"/>
              <a:gd name="connsiteX4" fmla="*/ 968878 w 3695700"/>
              <a:gd name="connsiteY4" fmla="*/ 1367583 h 3601956"/>
              <a:gd name="connsiteX5" fmla="*/ 904875 w 3695700"/>
              <a:gd name="connsiteY5" fmla="*/ 1830306 h 3601956"/>
              <a:gd name="connsiteX6" fmla="*/ 723900 w 3695700"/>
              <a:gd name="connsiteY6" fmla="*/ 2382756 h 3601956"/>
              <a:gd name="connsiteX7" fmla="*/ 0 w 3695700"/>
              <a:gd name="connsiteY7" fmla="*/ 3601956 h 3601956"/>
              <a:gd name="connsiteX0" fmla="*/ 3695700 w 3695700"/>
              <a:gd name="connsiteY0" fmla="*/ 258681 h 3601956"/>
              <a:gd name="connsiteX1" fmla="*/ 2247900 w 3695700"/>
              <a:gd name="connsiteY1" fmla="*/ 1506 h 3601956"/>
              <a:gd name="connsiteX2" fmla="*/ 733425 w 3695700"/>
              <a:gd name="connsiteY2" fmla="*/ 363456 h 3601956"/>
              <a:gd name="connsiteX3" fmla="*/ 872496 w 3695700"/>
              <a:gd name="connsiteY3" fmla="*/ 970379 h 3601956"/>
              <a:gd name="connsiteX4" fmla="*/ 968878 w 3695700"/>
              <a:gd name="connsiteY4" fmla="*/ 1367583 h 3601956"/>
              <a:gd name="connsiteX5" fmla="*/ 904875 w 3695700"/>
              <a:gd name="connsiteY5" fmla="*/ 1830306 h 3601956"/>
              <a:gd name="connsiteX6" fmla="*/ 723900 w 3695700"/>
              <a:gd name="connsiteY6" fmla="*/ 2382756 h 3601956"/>
              <a:gd name="connsiteX7" fmla="*/ 0 w 3695700"/>
              <a:gd name="connsiteY7" fmla="*/ 3601956 h 3601956"/>
              <a:gd name="connsiteX0" fmla="*/ 3695700 w 3695700"/>
              <a:gd name="connsiteY0" fmla="*/ 258681 h 3601956"/>
              <a:gd name="connsiteX1" fmla="*/ 2247900 w 3695700"/>
              <a:gd name="connsiteY1" fmla="*/ 1506 h 3601956"/>
              <a:gd name="connsiteX2" fmla="*/ 733425 w 3695700"/>
              <a:gd name="connsiteY2" fmla="*/ 363456 h 3601956"/>
              <a:gd name="connsiteX3" fmla="*/ 872496 w 3695700"/>
              <a:gd name="connsiteY3" fmla="*/ 970379 h 3601956"/>
              <a:gd name="connsiteX4" fmla="*/ 968878 w 3695700"/>
              <a:gd name="connsiteY4" fmla="*/ 1367583 h 3601956"/>
              <a:gd name="connsiteX5" fmla="*/ 904875 w 3695700"/>
              <a:gd name="connsiteY5" fmla="*/ 1830306 h 3601956"/>
              <a:gd name="connsiteX6" fmla="*/ 723900 w 3695700"/>
              <a:gd name="connsiteY6" fmla="*/ 2382756 h 3601956"/>
              <a:gd name="connsiteX7" fmla="*/ 0 w 3695700"/>
              <a:gd name="connsiteY7" fmla="*/ 3601956 h 3601956"/>
              <a:gd name="connsiteX0" fmla="*/ 3695700 w 3695700"/>
              <a:gd name="connsiteY0" fmla="*/ 258681 h 3601956"/>
              <a:gd name="connsiteX1" fmla="*/ 2247900 w 3695700"/>
              <a:gd name="connsiteY1" fmla="*/ 1506 h 3601956"/>
              <a:gd name="connsiteX2" fmla="*/ 733425 w 3695700"/>
              <a:gd name="connsiteY2" fmla="*/ 363456 h 3601956"/>
              <a:gd name="connsiteX3" fmla="*/ 872496 w 3695700"/>
              <a:gd name="connsiteY3" fmla="*/ 970379 h 3601956"/>
              <a:gd name="connsiteX4" fmla="*/ 1001633 w 3695700"/>
              <a:gd name="connsiteY4" fmla="*/ 1409781 h 3601956"/>
              <a:gd name="connsiteX5" fmla="*/ 904875 w 3695700"/>
              <a:gd name="connsiteY5" fmla="*/ 1830306 h 3601956"/>
              <a:gd name="connsiteX6" fmla="*/ 723900 w 3695700"/>
              <a:gd name="connsiteY6" fmla="*/ 2382756 h 3601956"/>
              <a:gd name="connsiteX7" fmla="*/ 0 w 3695700"/>
              <a:gd name="connsiteY7" fmla="*/ 3601956 h 36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5700" h="3601956">
                <a:moveTo>
                  <a:pt x="3695700" y="258681"/>
                </a:moveTo>
                <a:cubicBezTo>
                  <a:pt x="3218656" y="121362"/>
                  <a:pt x="2741612" y="-15957"/>
                  <a:pt x="2247900" y="1506"/>
                </a:cubicBezTo>
                <a:cubicBezTo>
                  <a:pt x="1754187" y="18968"/>
                  <a:pt x="962659" y="201977"/>
                  <a:pt x="733425" y="363456"/>
                </a:cubicBezTo>
                <a:cubicBezTo>
                  <a:pt x="504191" y="524935"/>
                  <a:pt x="827795" y="795992"/>
                  <a:pt x="872496" y="970379"/>
                </a:cubicBezTo>
                <a:cubicBezTo>
                  <a:pt x="917197" y="1144766"/>
                  <a:pt x="996237" y="1266460"/>
                  <a:pt x="1001633" y="1409781"/>
                </a:cubicBezTo>
                <a:cubicBezTo>
                  <a:pt x="1007029" y="1553102"/>
                  <a:pt x="951164" y="1668144"/>
                  <a:pt x="904875" y="1830306"/>
                </a:cubicBezTo>
                <a:cubicBezTo>
                  <a:pt x="858586" y="1992468"/>
                  <a:pt x="874712" y="2087481"/>
                  <a:pt x="723900" y="2382756"/>
                </a:cubicBezTo>
                <a:cubicBezTo>
                  <a:pt x="573088" y="2678031"/>
                  <a:pt x="286544" y="3139993"/>
                  <a:pt x="0" y="3601956"/>
                </a:cubicBez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86800" y="2314575"/>
            <a:ext cx="1609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T-2</a:t>
            </a:r>
            <a:r>
              <a:rPr lang="el-GR" sz="14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Δ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T-</a:t>
            </a:r>
            <a:r>
              <a:rPr lang="el-GR" sz="14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Δ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</a:t>
            </a:r>
          </a:p>
        </p:txBody>
      </p:sp>
      <p:sp>
        <p:nvSpPr>
          <p:cNvPr id="16" name="Down Arrow 15"/>
          <p:cNvSpPr/>
          <p:nvPr/>
        </p:nvSpPr>
        <p:spPr>
          <a:xfrm rot="11457147">
            <a:off x="7277100" y="1961433"/>
            <a:ext cx="514350" cy="1091806"/>
          </a:xfrm>
          <a:prstGeom prst="downArrow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7110915">
            <a:off x="5363959" y="4293514"/>
            <a:ext cx="514350" cy="1091806"/>
          </a:xfrm>
          <a:prstGeom prst="downArrow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vs. Warm Front Motion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4" t="23056" r="2240" b="63195"/>
          <a:stretch/>
        </p:blipFill>
        <p:spPr>
          <a:xfrm rot="10800000">
            <a:off x="923924" y="1752600"/>
            <a:ext cx="10669035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25091" y="2201525"/>
            <a:ext cx="31432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04900" y="4257675"/>
            <a:ext cx="4714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Implication: </a:t>
            </a:r>
            <a:r>
              <a:rPr lang="en-US" b="1" dirty="0" err="1"/>
              <a:t>frontogenetic</a:t>
            </a:r>
            <a:r>
              <a:rPr lang="en-US" b="1" dirty="0"/>
              <a:t> situation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Initial Force Balance: geostrophic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4692" y="4257675"/>
            <a:ext cx="4714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Warm where warm, cool where cold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Changes thickness, near-surface pressure, and thus the horizontal pressure gradient force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Result: ageostrophic flow from cold to warm</a:t>
            </a:r>
          </a:p>
          <a:p>
            <a:pPr algn="ctr"/>
            <a:r>
              <a:rPr lang="en-US" b="1" dirty="0"/>
              <a:t>(</a:t>
            </a:r>
            <a:r>
              <a:rPr lang="en-US" b="1" i="1" dirty="0"/>
              <a:t>geostrophic adjustment</a:t>
            </a:r>
            <a:r>
              <a:rPr lang="en-US" b="1" dirty="0"/>
              <a:t>)</a:t>
            </a:r>
          </a:p>
        </p:txBody>
      </p:sp>
      <p:sp>
        <p:nvSpPr>
          <p:cNvPr id="20" name="Right Brace 19"/>
          <p:cNvSpPr/>
          <p:nvPr/>
        </p:nvSpPr>
        <p:spPr>
          <a:xfrm rot="10800000">
            <a:off x="6528419" y="4872035"/>
            <a:ext cx="129556" cy="1416964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24175" y="5267325"/>
            <a:ext cx="3324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7030A0"/>
                </a:solidFill>
              </a:rPr>
              <a:t>This </a:t>
            </a:r>
            <a:r>
              <a:rPr lang="en-US" b="1" i="1" dirty="0">
                <a:solidFill>
                  <a:srgbClr val="7030A0"/>
                </a:solidFill>
              </a:rPr>
              <a:t>accelerates</a:t>
            </a:r>
            <a:r>
              <a:rPr lang="en-US" b="1" dirty="0">
                <a:solidFill>
                  <a:srgbClr val="7030A0"/>
                </a:solidFill>
              </a:rPr>
              <a:t> cold front motion and </a:t>
            </a:r>
            <a:r>
              <a:rPr lang="en-US" b="1" i="1" dirty="0">
                <a:solidFill>
                  <a:srgbClr val="7030A0"/>
                </a:solidFill>
              </a:rPr>
              <a:t>decelerates </a:t>
            </a:r>
            <a:r>
              <a:rPr lang="en-US" b="1" dirty="0">
                <a:solidFill>
                  <a:srgbClr val="7030A0"/>
                </a:solidFill>
              </a:rPr>
              <a:t>warm front motion!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Reproduced from </a:t>
            </a:r>
            <a:r>
              <a:rPr lang="en-US" i="1" dirty="0"/>
              <a:t>Mesoscale Meteorology in Midlatitudes</a:t>
            </a:r>
            <a:r>
              <a:rPr lang="en-US" dirty="0"/>
              <a:t>, Fig. 5.6.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25091" y="1690688"/>
            <a:ext cx="5467868" cy="470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vs. Warm Front Motion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63" y="1535413"/>
            <a:ext cx="6292473" cy="4572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8200" y="6311899"/>
            <a:ext cx="700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map from Google Maps</a:t>
            </a:r>
          </a:p>
        </p:txBody>
      </p:sp>
      <p:sp>
        <p:nvSpPr>
          <p:cNvPr id="7" name="Freeform 6"/>
          <p:cNvSpPr/>
          <p:nvPr/>
        </p:nvSpPr>
        <p:spPr>
          <a:xfrm>
            <a:off x="3944968" y="2940888"/>
            <a:ext cx="4681448" cy="1407657"/>
          </a:xfrm>
          <a:custGeom>
            <a:avLst/>
            <a:gdLst>
              <a:gd name="connsiteX0" fmla="*/ 0 w 4710023"/>
              <a:gd name="connsiteY0" fmla="*/ 0 h 1303093"/>
              <a:gd name="connsiteX1" fmla="*/ 1656272 w 4710023"/>
              <a:gd name="connsiteY1" fmla="*/ 293298 h 1303093"/>
              <a:gd name="connsiteX2" fmla="*/ 2484408 w 4710023"/>
              <a:gd name="connsiteY2" fmla="*/ 698739 h 1303093"/>
              <a:gd name="connsiteX3" fmla="*/ 2527540 w 4710023"/>
              <a:gd name="connsiteY3" fmla="*/ 1069675 h 1303093"/>
              <a:gd name="connsiteX4" fmla="*/ 3001993 w 4710023"/>
              <a:gd name="connsiteY4" fmla="*/ 1302588 h 1303093"/>
              <a:gd name="connsiteX5" fmla="*/ 3209027 w 4710023"/>
              <a:gd name="connsiteY5" fmla="*/ 1009290 h 1303093"/>
              <a:gd name="connsiteX6" fmla="*/ 3433314 w 4710023"/>
              <a:gd name="connsiteY6" fmla="*/ 836762 h 1303093"/>
              <a:gd name="connsiteX7" fmla="*/ 4710023 w 4710023"/>
              <a:gd name="connsiteY7" fmla="*/ 1035169 h 1303093"/>
              <a:gd name="connsiteX0" fmla="*/ 0 w 4710023"/>
              <a:gd name="connsiteY0" fmla="*/ 0 h 1303093"/>
              <a:gd name="connsiteX1" fmla="*/ 1656272 w 4710023"/>
              <a:gd name="connsiteY1" fmla="*/ 293298 h 1303093"/>
              <a:gd name="connsiteX2" fmla="*/ 2484408 w 4710023"/>
              <a:gd name="connsiteY2" fmla="*/ 698739 h 1303093"/>
              <a:gd name="connsiteX3" fmla="*/ 2527540 w 4710023"/>
              <a:gd name="connsiteY3" fmla="*/ 1069675 h 1303093"/>
              <a:gd name="connsiteX4" fmla="*/ 3001993 w 4710023"/>
              <a:gd name="connsiteY4" fmla="*/ 1302588 h 1303093"/>
              <a:gd name="connsiteX5" fmla="*/ 3209027 w 4710023"/>
              <a:gd name="connsiteY5" fmla="*/ 1009290 h 1303093"/>
              <a:gd name="connsiteX6" fmla="*/ 3433314 w 4710023"/>
              <a:gd name="connsiteY6" fmla="*/ 836762 h 1303093"/>
              <a:gd name="connsiteX7" fmla="*/ 4710023 w 4710023"/>
              <a:gd name="connsiteY7" fmla="*/ 1035169 h 1303093"/>
              <a:gd name="connsiteX0" fmla="*/ 0 w 4710023"/>
              <a:gd name="connsiteY0" fmla="*/ 0 h 1227257"/>
              <a:gd name="connsiteX1" fmla="*/ 1656272 w 4710023"/>
              <a:gd name="connsiteY1" fmla="*/ 293298 h 1227257"/>
              <a:gd name="connsiteX2" fmla="*/ 2484408 w 4710023"/>
              <a:gd name="connsiteY2" fmla="*/ 698739 h 1227257"/>
              <a:gd name="connsiteX3" fmla="*/ 2527540 w 4710023"/>
              <a:gd name="connsiteY3" fmla="*/ 1069675 h 1227257"/>
              <a:gd name="connsiteX4" fmla="*/ 2963893 w 4710023"/>
              <a:gd name="connsiteY4" fmla="*/ 1226388 h 1227257"/>
              <a:gd name="connsiteX5" fmla="*/ 3209027 w 4710023"/>
              <a:gd name="connsiteY5" fmla="*/ 1009290 h 1227257"/>
              <a:gd name="connsiteX6" fmla="*/ 3433314 w 4710023"/>
              <a:gd name="connsiteY6" fmla="*/ 836762 h 1227257"/>
              <a:gd name="connsiteX7" fmla="*/ 4710023 w 4710023"/>
              <a:gd name="connsiteY7" fmla="*/ 1035169 h 1227257"/>
              <a:gd name="connsiteX0" fmla="*/ 0 w 4710023"/>
              <a:gd name="connsiteY0" fmla="*/ 0 h 1226416"/>
              <a:gd name="connsiteX1" fmla="*/ 1656272 w 4710023"/>
              <a:gd name="connsiteY1" fmla="*/ 293298 h 1226416"/>
              <a:gd name="connsiteX2" fmla="*/ 2484408 w 4710023"/>
              <a:gd name="connsiteY2" fmla="*/ 698739 h 1226416"/>
              <a:gd name="connsiteX3" fmla="*/ 2622790 w 4710023"/>
              <a:gd name="connsiteY3" fmla="*/ 1022050 h 1226416"/>
              <a:gd name="connsiteX4" fmla="*/ 2963893 w 4710023"/>
              <a:gd name="connsiteY4" fmla="*/ 1226388 h 1226416"/>
              <a:gd name="connsiteX5" fmla="*/ 3209027 w 4710023"/>
              <a:gd name="connsiteY5" fmla="*/ 1009290 h 1226416"/>
              <a:gd name="connsiteX6" fmla="*/ 3433314 w 4710023"/>
              <a:gd name="connsiteY6" fmla="*/ 836762 h 1226416"/>
              <a:gd name="connsiteX7" fmla="*/ 4710023 w 4710023"/>
              <a:gd name="connsiteY7" fmla="*/ 1035169 h 1226416"/>
              <a:gd name="connsiteX0" fmla="*/ 0 w 4710023"/>
              <a:gd name="connsiteY0" fmla="*/ 0 h 1226416"/>
              <a:gd name="connsiteX1" fmla="*/ 1541972 w 4710023"/>
              <a:gd name="connsiteY1" fmla="*/ 159948 h 1226416"/>
              <a:gd name="connsiteX2" fmla="*/ 2484408 w 4710023"/>
              <a:gd name="connsiteY2" fmla="*/ 698739 h 1226416"/>
              <a:gd name="connsiteX3" fmla="*/ 2622790 w 4710023"/>
              <a:gd name="connsiteY3" fmla="*/ 1022050 h 1226416"/>
              <a:gd name="connsiteX4" fmla="*/ 2963893 w 4710023"/>
              <a:gd name="connsiteY4" fmla="*/ 1226388 h 1226416"/>
              <a:gd name="connsiteX5" fmla="*/ 3209027 w 4710023"/>
              <a:gd name="connsiteY5" fmla="*/ 1009290 h 1226416"/>
              <a:gd name="connsiteX6" fmla="*/ 3433314 w 4710023"/>
              <a:gd name="connsiteY6" fmla="*/ 836762 h 1226416"/>
              <a:gd name="connsiteX7" fmla="*/ 4710023 w 4710023"/>
              <a:gd name="connsiteY7" fmla="*/ 1035169 h 1226416"/>
              <a:gd name="connsiteX0" fmla="*/ 0 w 4681448"/>
              <a:gd name="connsiteY0" fmla="*/ 0 h 1416916"/>
              <a:gd name="connsiteX1" fmla="*/ 1513397 w 4681448"/>
              <a:gd name="connsiteY1" fmla="*/ 350448 h 1416916"/>
              <a:gd name="connsiteX2" fmla="*/ 2455833 w 4681448"/>
              <a:gd name="connsiteY2" fmla="*/ 889239 h 1416916"/>
              <a:gd name="connsiteX3" fmla="*/ 2594215 w 4681448"/>
              <a:gd name="connsiteY3" fmla="*/ 1212550 h 1416916"/>
              <a:gd name="connsiteX4" fmla="*/ 2935318 w 4681448"/>
              <a:gd name="connsiteY4" fmla="*/ 1416888 h 1416916"/>
              <a:gd name="connsiteX5" fmla="*/ 3180452 w 4681448"/>
              <a:gd name="connsiteY5" fmla="*/ 1199790 h 1416916"/>
              <a:gd name="connsiteX6" fmla="*/ 3404739 w 4681448"/>
              <a:gd name="connsiteY6" fmla="*/ 1027262 h 1416916"/>
              <a:gd name="connsiteX7" fmla="*/ 4681448 w 4681448"/>
              <a:gd name="connsiteY7" fmla="*/ 1225669 h 1416916"/>
              <a:gd name="connsiteX0" fmla="*/ 0 w 4681448"/>
              <a:gd name="connsiteY0" fmla="*/ 0 h 1407393"/>
              <a:gd name="connsiteX1" fmla="*/ 1513397 w 4681448"/>
              <a:gd name="connsiteY1" fmla="*/ 350448 h 1407393"/>
              <a:gd name="connsiteX2" fmla="*/ 2455833 w 4681448"/>
              <a:gd name="connsiteY2" fmla="*/ 889239 h 1407393"/>
              <a:gd name="connsiteX3" fmla="*/ 2594215 w 4681448"/>
              <a:gd name="connsiteY3" fmla="*/ 1212550 h 1407393"/>
              <a:gd name="connsiteX4" fmla="*/ 2897218 w 4681448"/>
              <a:gd name="connsiteY4" fmla="*/ 1407363 h 1407393"/>
              <a:gd name="connsiteX5" fmla="*/ 3180452 w 4681448"/>
              <a:gd name="connsiteY5" fmla="*/ 1199790 h 1407393"/>
              <a:gd name="connsiteX6" fmla="*/ 3404739 w 4681448"/>
              <a:gd name="connsiteY6" fmla="*/ 1027262 h 1407393"/>
              <a:gd name="connsiteX7" fmla="*/ 4681448 w 4681448"/>
              <a:gd name="connsiteY7" fmla="*/ 1225669 h 1407393"/>
              <a:gd name="connsiteX0" fmla="*/ 0 w 4681448"/>
              <a:gd name="connsiteY0" fmla="*/ 0 h 1407657"/>
              <a:gd name="connsiteX1" fmla="*/ 1513397 w 4681448"/>
              <a:gd name="connsiteY1" fmla="*/ 350448 h 1407657"/>
              <a:gd name="connsiteX2" fmla="*/ 2455833 w 4681448"/>
              <a:gd name="connsiteY2" fmla="*/ 889239 h 1407657"/>
              <a:gd name="connsiteX3" fmla="*/ 2594215 w 4681448"/>
              <a:gd name="connsiteY3" fmla="*/ 1212550 h 1407657"/>
              <a:gd name="connsiteX4" fmla="*/ 2897218 w 4681448"/>
              <a:gd name="connsiteY4" fmla="*/ 1407363 h 1407657"/>
              <a:gd name="connsiteX5" fmla="*/ 3170927 w 4681448"/>
              <a:gd name="connsiteY5" fmla="*/ 1171215 h 1407657"/>
              <a:gd name="connsiteX6" fmla="*/ 3404739 w 4681448"/>
              <a:gd name="connsiteY6" fmla="*/ 1027262 h 1407657"/>
              <a:gd name="connsiteX7" fmla="*/ 4681448 w 4681448"/>
              <a:gd name="connsiteY7" fmla="*/ 1225669 h 1407657"/>
              <a:gd name="connsiteX0" fmla="*/ 0 w 4681448"/>
              <a:gd name="connsiteY0" fmla="*/ 0 h 1407657"/>
              <a:gd name="connsiteX1" fmla="*/ 1513397 w 4681448"/>
              <a:gd name="connsiteY1" fmla="*/ 350448 h 1407657"/>
              <a:gd name="connsiteX2" fmla="*/ 2455833 w 4681448"/>
              <a:gd name="connsiteY2" fmla="*/ 889239 h 1407657"/>
              <a:gd name="connsiteX3" fmla="*/ 2594215 w 4681448"/>
              <a:gd name="connsiteY3" fmla="*/ 1212550 h 1407657"/>
              <a:gd name="connsiteX4" fmla="*/ 2897218 w 4681448"/>
              <a:gd name="connsiteY4" fmla="*/ 1407363 h 1407657"/>
              <a:gd name="connsiteX5" fmla="*/ 3170927 w 4681448"/>
              <a:gd name="connsiteY5" fmla="*/ 1171215 h 1407657"/>
              <a:gd name="connsiteX6" fmla="*/ 3404739 w 4681448"/>
              <a:gd name="connsiteY6" fmla="*/ 1027262 h 1407657"/>
              <a:gd name="connsiteX7" fmla="*/ 4681448 w 4681448"/>
              <a:gd name="connsiteY7" fmla="*/ 1225669 h 140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1448" h="1407657">
                <a:moveTo>
                  <a:pt x="0" y="0"/>
                </a:moveTo>
                <a:cubicBezTo>
                  <a:pt x="621102" y="88421"/>
                  <a:pt x="1104091" y="202241"/>
                  <a:pt x="1513397" y="350448"/>
                </a:cubicBezTo>
                <a:cubicBezTo>
                  <a:pt x="1922703" y="498655"/>
                  <a:pt x="2275697" y="745555"/>
                  <a:pt x="2455833" y="889239"/>
                </a:cubicBezTo>
                <a:cubicBezTo>
                  <a:pt x="2635969" y="1032923"/>
                  <a:pt x="2520651" y="1126196"/>
                  <a:pt x="2594215" y="1212550"/>
                </a:cubicBezTo>
                <a:cubicBezTo>
                  <a:pt x="2667779" y="1298904"/>
                  <a:pt x="2801100" y="1414252"/>
                  <a:pt x="2897218" y="1407363"/>
                </a:cubicBezTo>
                <a:cubicBezTo>
                  <a:pt x="2993336" y="1400474"/>
                  <a:pt x="3086340" y="1272665"/>
                  <a:pt x="3170927" y="1171215"/>
                </a:cubicBezTo>
                <a:cubicBezTo>
                  <a:pt x="3255514" y="1069765"/>
                  <a:pt x="3152986" y="1018186"/>
                  <a:pt x="3404739" y="1027262"/>
                </a:cubicBezTo>
                <a:cubicBezTo>
                  <a:pt x="3656493" y="1036338"/>
                  <a:pt x="4168176" y="1128622"/>
                  <a:pt x="4681448" y="1225669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219450" y="2921683"/>
            <a:ext cx="970537" cy="3228975"/>
          </a:xfrm>
          <a:custGeom>
            <a:avLst/>
            <a:gdLst>
              <a:gd name="connsiteX0" fmla="*/ 733425 w 1058003"/>
              <a:gd name="connsiteY0" fmla="*/ 0 h 3228975"/>
              <a:gd name="connsiteX1" fmla="*/ 962025 w 1058003"/>
              <a:gd name="connsiteY1" fmla="*/ 590550 h 3228975"/>
              <a:gd name="connsiteX2" fmla="*/ 1000125 w 1058003"/>
              <a:gd name="connsiteY2" fmla="*/ 1371600 h 3228975"/>
              <a:gd name="connsiteX3" fmla="*/ 180975 w 1058003"/>
              <a:gd name="connsiteY3" fmla="*/ 2886075 h 3228975"/>
              <a:gd name="connsiteX4" fmla="*/ 0 w 1058003"/>
              <a:gd name="connsiteY4" fmla="*/ 3228975 h 3228975"/>
              <a:gd name="connsiteX5" fmla="*/ 0 w 1058003"/>
              <a:gd name="connsiteY5" fmla="*/ 3228975 h 3228975"/>
              <a:gd name="connsiteX6" fmla="*/ 9525 w 1058003"/>
              <a:gd name="connsiteY6" fmla="*/ 3228975 h 3228975"/>
              <a:gd name="connsiteX0" fmla="*/ 733425 w 970537"/>
              <a:gd name="connsiteY0" fmla="*/ 0 h 3228975"/>
              <a:gd name="connsiteX1" fmla="*/ 962025 w 970537"/>
              <a:gd name="connsiteY1" fmla="*/ 590550 h 3228975"/>
              <a:gd name="connsiteX2" fmla="*/ 847725 w 970537"/>
              <a:gd name="connsiteY2" fmla="*/ 1666875 h 3228975"/>
              <a:gd name="connsiteX3" fmla="*/ 180975 w 970537"/>
              <a:gd name="connsiteY3" fmla="*/ 2886075 h 3228975"/>
              <a:gd name="connsiteX4" fmla="*/ 0 w 970537"/>
              <a:gd name="connsiteY4" fmla="*/ 3228975 h 3228975"/>
              <a:gd name="connsiteX5" fmla="*/ 0 w 970537"/>
              <a:gd name="connsiteY5" fmla="*/ 3228975 h 3228975"/>
              <a:gd name="connsiteX6" fmla="*/ 9525 w 970537"/>
              <a:gd name="connsiteY6" fmla="*/ 3228975 h 32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0537" h="3228975">
                <a:moveTo>
                  <a:pt x="733425" y="0"/>
                </a:moveTo>
                <a:cubicBezTo>
                  <a:pt x="825500" y="180975"/>
                  <a:pt x="942975" y="312738"/>
                  <a:pt x="962025" y="590550"/>
                </a:cubicBezTo>
                <a:cubicBezTo>
                  <a:pt x="981075" y="868362"/>
                  <a:pt x="977900" y="1284288"/>
                  <a:pt x="847725" y="1666875"/>
                </a:cubicBezTo>
                <a:cubicBezTo>
                  <a:pt x="717550" y="2049462"/>
                  <a:pt x="322262" y="2625725"/>
                  <a:pt x="180975" y="2886075"/>
                </a:cubicBezTo>
                <a:cubicBezTo>
                  <a:pt x="39688" y="3146425"/>
                  <a:pt x="0" y="3228975"/>
                  <a:pt x="0" y="3228975"/>
                </a:cubicBezTo>
                <a:lnTo>
                  <a:pt x="0" y="3228975"/>
                </a:lnTo>
                <a:lnTo>
                  <a:pt x="9525" y="3228975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52825" y="2283447"/>
            <a:ext cx="885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9" name="Oval 8"/>
          <p:cNvSpPr/>
          <p:nvPr/>
        </p:nvSpPr>
        <p:spPr>
          <a:xfrm>
            <a:off x="6550213" y="2600325"/>
            <a:ext cx="574487" cy="15906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315449" y="3028950"/>
            <a:ext cx="2771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strong sensible cooling = mesoscale </a:t>
            </a:r>
            <a:r>
              <a:rPr lang="en-US" b="1" dirty="0" err="1"/>
              <a:t>anticyclogenesis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acts to hinder poleward warm front propagation near Lake Michigan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429375" y="3571875"/>
            <a:ext cx="257175" cy="2095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557962" y="3847415"/>
            <a:ext cx="225612" cy="2585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783574" y="3998958"/>
            <a:ext cx="73212" cy="281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967676" y="3863929"/>
            <a:ext cx="98517" cy="2420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029434" y="3578654"/>
            <a:ext cx="168479" cy="2687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wn Arrow 32"/>
          <p:cNvSpPr/>
          <p:nvPr/>
        </p:nvSpPr>
        <p:spPr>
          <a:xfrm rot="11457147">
            <a:off x="4892083" y="2582310"/>
            <a:ext cx="514350" cy="1091806"/>
          </a:xfrm>
          <a:prstGeom prst="downArrow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9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552</Words>
  <Application>Microsoft Office PowerPoint</Application>
  <PresentationFormat>Widescreen</PresentationFormat>
  <Paragraphs>121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Cold Frontal Zone</vt:lpstr>
      <vt:lpstr>Cold Front Structure</vt:lpstr>
      <vt:lpstr>Cold Frontal Inversion</vt:lpstr>
      <vt:lpstr>Warm Frontal Zone</vt:lpstr>
      <vt:lpstr>Warm Front Structure</vt:lpstr>
      <vt:lpstr>Warm Frontal Inversion</vt:lpstr>
      <vt:lpstr>Cold vs. Warm Front Motion</vt:lpstr>
      <vt:lpstr>Cold vs. Warm Front Motion</vt:lpstr>
      <vt:lpstr>Cold vs. Warm Front Motion</vt:lpstr>
      <vt:lpstr>Cold vs. Warm Front Slope: Surface Drag</vt:lpstr>
      <vt:lpstr>Cold vs. Warm Front Slope: Sensible Heating</vt:lpstr>
      <vt:lpstr>Cyclone Structure</vt:lpstr>
      <vt:lpstr>Cyclone Structure and Satellite Imagery</vt:lpstr>
      <vt:lpstr>Isoplething and Frontal Analysis</vt:lpstr>
      <vt:lpstr>Isoplething and Frontal Analysis</vt:lpstr>
      <vt:lpstr>Isoplething and Frontal Analysis</vt:lpstr>
      <vt:lpstr>Isoplething and Frontal Analysis</vt:lpstr>
      <vt:lpstr>Frontogenesis: Horizontal Shear</vt:lpstr>
      <vt:lpstr>Frontogenesis: Diffluence</vt:lpstr>
      <vt:lpstr>Frontogenesis: Tilting</vt:lpstr>
      <vt:lpstr>Frontogenesis: Diabatic Heating</vt:lpstr>
      <vt:lpstr>Frontogenesis: Total Deformation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Frontal Zone</dc:title>
  <dc:creator>Clark Evans</dc:creator>
  <cp:lastModifiedBy>Clark Evans</cp:lastModifiedBy>
  <cp:revision>12</cp:revision>
  <dcterms:created xsi:type="dcterms:W3CDTF">2017-02-20T21:04:34Z</dcterms:created>
  <dcterms:modified xsi:type="dcterms:W3CDTF">2017-02-20T22:20:42Z</dcterms:modified>
</cp:coreProperties>
</file>