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6" r:id="rId8"/>
    <p:sldId id="268" r:id="rId9"/>
    <p:sldId id="262" r:id="rId10"/>
    <p:sldId id="263" r:id="rId11"/>
    <p:sldId id="267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85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6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21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0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2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7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5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8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3E24F-5C1C-40CD-803B-1B58208916C0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6D852-E7D2-411B-A66E-276821650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2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V="1">
            <a:off x="8704613" y="3575670"/>
            <a:ext cx="0" cy="957056"/>
          </a:xfrm>
          <a:prstGeom prst="line">
            <a:avLst/>
          </a:prstGeom>
          <a:ln w="63500">
            <a:solidFill>
              <a:schemeClr val="accent6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Gravity Waves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36702" y="2452397"/>
            <a:ext cx="3657600" cy="1115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36702" y="3605270"/>
            <a:ext cx="3657600" cy="1115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36702" y="4758143"/>
            <a:ext cx="3657600" cy="1115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76894" y="2220683"/>
            <a:ext cx="0" cy="3800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0639" y="1826302"/>
            <a:ext cx="32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8177" y="2826325"/>
            <a:ext cx="159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/>
              <a:t>ρ</a:t>
            </a:r>
            <a:r>
              <a:rPr lang="en-US" b="1" i="1" baseline="-25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88176" y="3968047"/>
            <a:ext cx="159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/>
              <a:t>ρ</a:t>
            </a:r>
            <a:r>
              <a:rPr lang="en-US" b="1" i="1" baseline="-25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8175" y="5294435"/>
            <a:ext cx="159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/>
              <a:t>ρ</a:t>
            </a:r>
            <a:r>
              <a:rPr lang="en-US" b="1" i="1" baseline="-25000" dirty="0"/>
              <a:t>1 </a:t>
            </a:r>
            <a:r>
              <a:rPr lang="en-US" b="1" i="1" dirty="0"/>
              <a:t> &lt; </a:t>
            </a:r>
            <a:r>
              <a:rPr lang="el-GR" b="1" i="1" dirty="0"/>
              <a:t>ρ</a:t>
            </a:r>
            <a:r>
              <a:rPr lang="en-US" b="1" i="1" baseline="-25000" dirty="0"/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416141" y="1826302"/>
            <a:ext cx="29688" cy="332300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16141" y="5127467"/>
            <a:ext cx="3342903" cy="1068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52360" y="1445819"/>
            <a:ext cx="32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59044" y="4942801"/>
            <a:ext cx="32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θ</a:t>
            </a:r>
            <a:endParaRPr lang="en-US" b="1" dirty="0"/>
          </a:p>
        </p:txBody>
      </p:sp>
      <p:sp>
        <p:nvSpPr>
          <p:cNvPr id="23" name="Freeform: Shape 22"/>
          <p:cNvSpPr/>
          <p:nvPr/>
        </p:nvSpPr>
        <p:spPr>
          <a:xfrm>
            <a:off x="8383979" y="1816925"/>
            <a:ext cx="1603169" cy="3301340"/>
          </a:xfrm>
          <a:custGeom>
            <a:avLst/>
            <a:gdLst>
              <a:gd name="connsiteX0" fmla="*/ 21111 w 1541153"/>
              <a:gd name="connsiteY0" fmla="*/ 3301340 h 3301340"/>
              <a:gd name="connsiteX1" fmla="*/ 211117 w 1541153"/>
              <a:gd name="connsiteY1" fmla="*/ 2386940 h 3301340"/>
              <a:gd name="connsiteX2" fmla="*/ 1541153 w 1541153"/>
              <a:gd name="connsiteY2" fmla="*/ 0 h 3301340"/>
              <a:gd name="connsiteX0" fmla="*/ 21111 w 1541153"/>
              <a:gd name="connsiteY0" fmla="*/ 3301340 h 3301340"/>
              <a:gd name="connsiteX1" fmla="*/ 211117 w 1541153"/>
              <a:gd name="connsiteY1" fmla="*/ 2386940 h 3301340"/>
              <a:gd name="connsiteX2" fmla="*/ 1541153 w 1541153"/>
              <a:gd name="connsiteY2" fmla="*/ 0 h 3301340"/>
              <a:gd name="connsiteX0" fmla="*/ 0 w 1520042"/>
              <a:gd name="connsiteY0" fmla="*/ 3301340 h 3301340"/>
              <a:gd name="connsiteX1" fmla="*/ 190006 w 1520042"/>
              <a:gd name="connsiteY1" fmla="*/ 2386940 h 3301340"/>
              <a:gd name="connsiteX2" fmla="*/ 1520042 w 1520042"/>
              <a:gd name="connsiteY2" fmla="*/ 0 h 3301340"/>
              <a:gd name="connsiteX0" fmla="*/ 0 w 1603169"/>
              <a:gd name="connsiteY0" fmla="*/ 3301340 h 3301340"/>
              <a:gd name="connsiteX1" fmla="*/ 273133 w 1603169"/>
              <a:gd name="connsiteY1" fmla="*/ 2386940 h 3301340"/>
              <a:gd name="connsiteX2" fmla="*/ 1603169 w 1603169"/>
              <a:gd name="connsiteY2" fmla="*/ 0 h 330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3169" h="3301340">
                <a:moveTo>
                  <a:pt x="0" y="3301340"/>
                </a:moveTo>
                <a:cubicBezTo>
                  <a:pt x="27709" y="3119251"/>
                  <a:pt x="5938" y="2937163"/>
                  <a:pt x="273133" y="2386940"/>
                </a:cubicBezTo>
                <a:cubicBezTo>
                  <a:pt x="540328" y="1836717"/>
                  <a:pt x="1064821" y="918358"/>
                  <a:pt x="1603169" y="0"/>
                </a:cubicBezTo>
              </a:path>
            </a:pathLst>
          </a:cu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/>
          <p:cNvSpPr/>
          <p:nvPr/>
        </p:nvSpPr>
        <p:spPr>
          <a:xfrm>
            <a:off x="8597735" y="3985283"/>
            <a:ext cx="218582" cy="218582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906494" y="3540045"/>
            <a:ext cx="118753" cy="118753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425543" y="4448269"/>
            <a:ext cx="118753" cy="118753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021782" y="3001532"/>
            <a:ext cx="136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θ</a:t>
            </a:r>
            <a:r>
              <a:rPr lang="en-US" b="1" baseline="-25000" dirty="0"/>
              <a:t>p</a:t>
            </a:r>
            <a:r>
              <a:rPr lang="en-US" b="1" dirty="0"/>
              <a:t> &lt; </a:t>
            </a:r>
            <a:r>
              <a:rPr lang="el-GR" b="1" dirty="0"/>
              <a:t>θ</a:t>
            </a:r>
            <a:r>
              <a:rPr lang="en-US" b="1" baseline="-25000" dirty="0" err="1"/>
              <a:t>env</a:t>
            </a:r>
            <a:endParaRPr lang="en-US" b="1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8021782" y="4613478"/>
            <a:ext cx="136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θ</a:t>
            </a:r>
            <a:r>
              <a:rPr lang="en-US" b="1" baseline="-25000" dirty="0"/>
              <a:t>p</a:t>
            </a:r>
            <a:r>
              <a:rPr lang="en-US" b="1" dirty="0"/>
              <a:t> &gt; </a:t>
            </a:r>
            <a:r>
              <a:rPr lang="el-GR" b="1" dirty="0"/>
              <a:t>θ</a:t>
            </a:r>
            <a:r>
              <a:rPr lang="en-US" b="1" baseline="-25000" dirty="0" err="1"/>
              <a:t>env</a:t>
            </a:r>
            <a:endParaRPr lang="en-US" b="1" baseline="-25000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096254"/>
              </p:ext>
            </p:extLst>
          </p:nvPr>
        </p:nvGraphicFramePr>
        <p:xfrm>
          <a:off x="7775660" y="5378121"/>
          <a:ext cx="2712929" cy="791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3" imgW="1523880" imgH="444240" progId="Equation.3">
                  <p:embed/>
                </p:oleObj>
              </mc:Choice>
              <mc:Fallback>
                <p:oleObj name="Equation" r:id="rId3" imgW="152388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75660" y="5378121"/>
                        <a:ext cx="2712929" cy="791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258292" y="6187048"/>
            <a:ext cx="5830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Ascending (descending) air parcels will oscillate about their initial location due to buoyancy given this stratification.</a:t>
            </a:r>
          </a:p>
        </p:txBody>
      </p:sp>
    </p:spTree>
    <p:extLst>
      <p:ext uri="{BB962C8B-B14F-4D97-AF65-F5344CB8AC3E}">
        <p14:creationId xmlns:p14="http://schemas.microsoft.com/office/powerpoint/2010/main" val="2577885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Mesoscale Gravity Wave Case Study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4719"/>
            <a:ext cx="4572000" cy="2997481"/>
          </a:xfrm>
        </p:spPr>
      </p:pic>
      <p:sp>
        <p:nvSpPr>
          <p:cNvPr id="6" name="TextBox 5"/>
          <p:cNvSpPr txBox="1"/>
          <p:nvPr/>
        </p:nvSpPr>
        <p:spPr>
          <a:xfrm>
            <a:off x="5937662" y="6483925"/>
            <a:ext cx="625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Ruppert</a:t>
            </a:r>
            <a:r>
              <a:rPr lang="en-US" i="1" dirty="0"/>
              <a:t> and </a:t>
            </a:r>
            <a:r>
              <a:rPr lang="en-US" i="1" dirty="0" err="1"/>
              <a:t>Bosart</a:t>
            </a:r>
            <a:r>
              <a:rPr lang="en-US" i="1" dirty="0"/>
              <a:t> (2014, Mon. </a:t>
            </a:r>
            <a:r>
              <a:rPr lang="en-US" i="1" dirty="0" err="1"/>
              <a:t>Wea</a:t>
            </a:r>
            <a:r>
              <a:rPr lang="en-US" i="1" dirty="0"/>
              <a:t>. Rev.), their Figs. 5a and 7a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662058" y="2020969"/>
            <a:ext cx="4752109" cy="3021231"/>
            <a:chOff x="6662058" y="2329719"/>
            <a:chExt cx="4752109" cy="30212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2353469"/>
              <a:ext cx="4572000" cy="299748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662058" y="2329719"/>
              <a:ext cx="275507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V="1">
              <a:off x="11072751" y="2339813"/>
              <a:ext cx="3414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16281" y="5237027"/>
            <a:ext cx="429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Note pressure fall and gusty winds with gravity wave passage.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9540" y="5237026"/>
            <a:ext cx="4293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Note presence of ~150 hPa thick stable layer beneath less stable layer, all with phase speed exceeding mean wind.</a:t>
            </a:r>
          </a:p>
        </p:txBody>
      </p:sp>
    </p:spTree>
    <p:extLst>
      <p:ext uri="{BB962C8B-B14F-4D97-AF65-F5344CB8AC3E}">
        <p14:creationId xmlns:p14="http://schemas.microsoft.com/office/powerpoint/2010/main" val="855935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Ducted Gravity Wave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92" y="1825625"/>
            <a:ext cx="5251615" cy="4351338"/>
          </a:xfrm>
        </p:spPr>
      </p:pic>
      <p:sp>
        <p:nvSpPr>
          <p:cNvPr id="5" name="TextBox 4"/>
          <p:cNvSpPr txBox="1"/>
          <p:nvPr/>
        </p:nvSpPr>
        <p:spPr>
          <a:xfrm>
            <a:off x="6282047" y="6412675"/>
            <a:ext cx="590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6.3 (upper right)</a:t>
            </a:r>
          </a:p>
        </p:txBody>
      </p:sp>
    </p:spTree>
    <p:extLst>
      <p:ext uri="{BB962C8B-B14F-4D97-AF65-F5344CB8AC3E}">
        <p14:creationId xmlns:p14="http://schemas.microsoft.com/office/powerpoint/2010/main" val="2145033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Convection-Induced Gravity Waves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81" y="1825625"/>
            <a:ext cx="5004038" cy="4351338"/>
          </a:xfrm>
        </p:spPr>
      </p:pic>
      <p:sp>
        <p:nvSpPr>
          <p:cNvPr id="5" name="TextBox 4"/>
          <p:cNvSpPr txBox="1"/>
          <p:nvPr/>
        </p:nvSpPr>
        <p:spPr>
          <a:xfrm>
            <a:off x="5937662" y="6448300"/>
            <a:ext cx="625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Obtained from satelliteliaisonblog.com, 21 March 2017</a:t>
            </a:r>
          </a:p>
        </p:txBody>
      </p:sp>
    </p:spTree>
    <p:extLst>
      <p:ext uri="{BB962C8B-B14F-4D97-AF65-F5344CB8AC3E}">
        <p14:creationId xmlns:p14="http://schemas.microsoft.com/office/powerpoint/2010/main" val="136082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Current-Induced Bore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36" y="2021379"/>
            <a:ext cx="8440328" cy="2819794"/>
          </a:xfrm>
        </p:spPr>
      </p:pic>
      <p:sp>
        <p:nvSpPr>
          <p:cNvPr id="5" name="TextBox 4"/>
          <p:cNvSpPr txBox="1"/>
          <p:nvPr/>
        </p:nvSpPr>
        <p:spPr>
          <a:xfrm>
            <a:off x="7350826" y="6412675"/>
            <a:ext cx="48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6.12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8712" y="4948051"/>
            <a:ext cx="737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advancing density current (dark blue) perturbs the existing stable layer (light blue), usually associated with a nocturnal inversion. This triggers wave oscillations there and further downstream.</a:t>
            </a:r>
          </a:p>
        </p:txBody>
      </p:sp>
    </p:spTree>
    <p:extLst>
      <p:ext uri="{BB962C8B-B14F-4D97-AF65-F5344CB8AC3E}">
        <p14:creationId xmlns:p14="http://schemas.microsoft.com/office/powerpoint/2010/main" val="281772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Gravity Waves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615045" y="2060020"/>
            <a:ext cx="11875" cy="457086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endCxn id="7" idx="1"/>
          </p:cNvCxnSpPr>
          <p:nvPr/>
        </p:nvCxnSpPr>
        <p:spPr>
          <a:xfrm flipV="1">
            <a:off x="1615045" y="6607129"/>
            <a:ext cx="4601688" cy="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51263" y="1726313"/>
            <a:ext cx="32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6733" y="6422463"/>
            <a:ext cx="32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6437" y="6208713"/>
            <a:ext cx="537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See Figs. 6.4-6.6 in </a:t>
            </a:r>
            <a:r>
              <a:rPr lang="en-US" b="1" dirty="0" err="1"/>
              <a:t>Markowski</a:t>
            </a:r>
            <a:r>
              <a:rPr lang="en-US" b="1" dirty="0"/>
              <a:t> and Richardson (2010) for slightly different depictions of these concepts.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78824" y="2099457"/>
            <a:ext cx="1534392" cy="1534392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790702" y="2146681"/>
            <a:ext cx="2769423" cy="2769423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802580" y="2146681"/>
            <a:ext cx="4004455" cy="4004456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621271" y="3111335"/>
            <a:ext cx="3420542" cy="3420544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853831" y="4326814"/>
            <a:ext cx="2187982" cy="2187983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41966" y="1726313"/>
            <a:ext cx="54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φ</a:t>
            </a:r>
            <a:r>
              <a:rPr lang="en-US" b="1" baseline="-250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2002" y="1726313"/>
            <a:ext cx="54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φ</a:t>
            </a:r>
            <a:r>
              <a:rPr lang="en-US" b="1" baseline="-250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76118" y="1734018"/>
            <a:ext cx="54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φ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46425" y="2742004"/>
            <a:ext cx="54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φ</a:t>
            </a:r>
            <a:r>
              <a:rPr lang="en-US" b="1" baseline="-250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46425" y="3964243"/>
            <a:ext cx="54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φ</a:t>
            </a:r>
            <a:r>
              <a:rPr lang="en-US" b="1" baseline="-250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0" name="Freeform: Shape 29"/>
          <p:cNvSpPr/>
          <p:nvPr/>
        </p:nvSpPr>
        <p:spPr>
          <a:xfrm>
            <a:off x="2446920" y="2015784"/>
            <a:ext cx="3660963" cy="3280185"/>
          </a:xfrm>
          <a:custGeom>
            <a:avLst/>
            <a:gdLst>
              <a:gd name="connsiteX0" fmla="*/ 0 w 3700016"/>
              <a:gd name="connsiteY0" fmla="*/ 287603 h 3280185"/>
              <a:gd name="connsiteX1" fmla="*/ 926275 w 3700016"/>
              <a:gd name="connsiteY1" fmla="*/ 85723 h 3280185"/>
              <a:gd name="connsiteX2" fmla="*/ 724394 w 3700016"/>
              <a:gd name="connsiteY2" fmla="*/ 1522637 h 3280185"/>
              <a:gd name="connsiteX3" fmla="*/ 2410691 w 3700016"/>
              <a:gd name="connsiteY3" fmla="*/ 1142627 h 3280185"/>
              <a:gd name="connsiteX4" fmla="*/ 2149433 w 3700016"/>
              <a:gd name="connsiteY4" fmla="*/ 2603292 h 3280185"/>
              <a:gd name="connsiteX5" fmla="*/ 3586348 w 3700016"/>
              <a:gd name="connsiteY5" fmla="*/ 2413286 h 3280185"/>
              <a:gd name="connsiteX6" fmla="*/ 3503220 w 3700016"/>
              <a:gd name="connsiteY6" fmla="*/ 3280185 h 3280185"/>
              <a:gd name="connsiteX0" fmla="*/ 0 w 3660963"/>
              <a:gd name="connsiteY0" fmla="*/ 287603 h 3280185"/>
              <a:gd name="connsiteX1" fmla="*/ 926275 w 3660963"/>
              <a:gd name="connsiteY1" fmla="*/ 85723 h 3280185"/>
              <a:gd name="connsiteX2" fmla="*/ 724394 w 3660963"/>
              <a:gd name="connsiteY2" fmla="*/ 1522637 h 3280185"/>
              <a:gd name="connsiteX3" fmla="*/ 2410691 w 3660963"/>
              <a:gd name="connsiteY3" fmla="*/ 1142627 h 3280185"/>
              <a:gd name="connsiteX4" fmla="*/ 2149433 w 3660963"/>
              <a:gd name="connsiteY4" fmla="*/ 2603292 h 3280185"/>
              <a:gd name="connsiteX5" fmla="*/ 3526972 w 3660963"/>
              <a:gd name="connsiteY5" fmla="*/ 2377660 h 3280185"/>
              <a:gd name="connsiteX6" fmla="*/ 3503220 w 3660963"/>
              <a:gd name="connsiteY6" fmla="*/ 3280185 h 328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0963" h="3280185">
                <a:moveTo>
                  <a:pt x="0" y="287603"/>
                </a:moveTo>
                <a:cubicBezTo>
                  <a:pt x="402771" y="83743"/>
                  <a:pt x="805543" y="-120116"/>
                  <a:pt x="926275" y="85723"/>
                </a:cubicBezTo>
                <a:cubicBezTo>
                  <a:pt x="1047007" y="291562"/>
                  <a:pt x="476991" y="1346486"/>
                  <a:pt x="724394" y="1522637"/>
                </a:cubicBezTo>
                <a:cubicBezTo>
                  <a:pt x="971797" y="1698788"/>
                  <a:pt x="2173185" y="962518"/>
                  <a:pt x="2410691" y="1142627"/>
                </a:cubicBezTo>
                <a:cubicBezTo>
                  <a:pt x="2648198" y="1322736"/>
                  <a:pt x="1963386" y="2397453"/>
                  <a:pt x="2149433" y="2603292"/>
                </a:cubicBezTo>
                <a:cubicBezTo>
                  <a:pt x="2335480" y="2809131"/>
                  <a:pt x="3301341" y="2264845"/>
                  <a:pt x="3526972" y="2377660"/>
                </a:cubicBezTo>
                <a:cubicBezTo>
                  <a:pt x="3752603" y="2490475"/>
                  <a:pt x="3657599" y="2903143"/>
                  <a:pt x="3503220" y="32801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/>
          <p:cNvSpPr/>
          <p:nvPr/>
        </p:nvSpPr>
        <p:spPr>
          <a:xfrm>
            <a:off x="1045080" y="3457842"/>
            <a:ext cx="3660963" cy="3280185"/>
          </a:xfrm>
          <a:custGeom>
            <a:avLst/>
            <a:gdLst>
              <a:gd name="connsiteX0" fmla="*/ 0 w 3700016"/>
              <a:gd name="connsiteY0" fmla="*/ 287603 h 3280185"/>
              <a:gd name="connsiteX1" fmla="*/ 926275 w 3700016"/>
              <a:gd name="connsiteY1" fmla="*/ 85723 h 3280185"/>
              <a:gd name="connsiteX2" fmla="*/ 724394 w 3700016"/>
              <a:gd name="connsiteY2" fmla="*/ 1522637 h 3280185"/>
              <a:gd name="connsiteX3" fmla="*/ 2410691 w 3700016"/>
              <a:gd name="connsiteY3" fmla="*/ 1142627 h 3280185"/>
              <a:gd name="connsiteX4" fmla="*/ 2149433 w 3700016"/>
              <a:gd name="connsiteY4" fmla="*/ 2603292 h 3280185"/>
              <a:gd name="connsiteX5" fmla="*/ 3586348 w 3700016"/>
              <a:gd name="connsiteY5" fmla="*/ 2413286 h 3280185"/>
              <a:gd name="connsiteX6" fmla="*/ 3503220 w 3700016"/>
              <a:gd name="connsiteY6" fmla="*/ 3280185 h 3280185"/>
              <a:gd name="connsiteX0" fmla="*/ 0 w 3660963"/>
              <a:gd name="connsiteY0" fmla="*/ 287603 h 3280185"/>
              <a:gd name="connsiteX1" fmla="*/ 926275 w 3660963"/>
              <a:gd name="connsiteY1" fmla="*/ 85723 h 3280185"/>
              <a:gd name="connsiteX2" fmla="*/ 724394 w 3660963"/>
              <a:gd name="connsiteY2" fmla="*/ 1522637 h 3280185"/>
              <a:gd name="connsiteX3" fmla="*/ 2410691 w 3660963"/>
              <a:gd name="connsiteY3" fmla="*/ 1142627 h 3280185"/>
              <a:gd name="connsiteX4" fmla="*/ 2149433 w 3660963"/>
              <a:gd name="connsiteY4" fmla="*/ 2603292 h 3280185"/>
              <a:gd name="connsiteX5" fmla="*/ 3526972 w 3660963"/>
              <a:gd name="connsiteY5" fmla="*/ 2377660 h 3280185"/>
              <a:gd name="connsiteX6" fmla="*/ 3503220 w 3660963"/>
              <a:gd name="connsiteY6" fmla="*/ 3280185 h 328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0963" h="3280185">
                <a:moveTo>
                  <a:pt x="0" y="287603"/>
                </a:moveTo>
                <a:cubicBezTo>
                  <a:pt x="402771" y="83743"/>
                  <a:pt x="805543" y="-120116"/>
                  <a:pt x="926275" y="85723"/>
                </a:cubicBezTo>
                <a:cubicBezTo>
                  <a:pt x="1047007" y="291562"/>
                  <a:pt x="476991" y="1346486"/>
                  <a:pt x="724394" y="1522637"/>
                </a:cubicBezTo>
                <a:cubicBezTo>
                  <a:pt x="971797" y="1698788"/>
                  <a:pt x="2173185" y="962518"/>
                  <a:pt x="2410691" y="1142627"/>
                </a:cubicBezTo>
                <a:cubicBezTo>
                  <a:pt x="2648198" y="1322736"/>
                  <a:pt x="1963386" y="2397453"/>
                  <a:pt x="2149433" y="2603292"/>
                </a:cubicBezTo>
                <a:cubicBezTo>
                  <a:pt x="2335480" y="2809131"/>
                  <a:pt x="3301341" y="2264845"/>
                  <a:pt x="3526972" y="2377660"/>
                </a:cubicBezTo>
                <a:cubicBezTo>
                  <a:pt x="3752603" y="2490475"/>
                  <a:pt x="3657599" y="2903143"/>
                  <a:pt x="3503220" y="32801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04200" y="3111335"/>
            <a:ext cx="587352" cy="1377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6200000">
            <a:off x="4364275" y="6059201"/>
            <a:ext cx="214149" cy="1377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005312" y="1531917"/>
            <a:ext cx="50006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Phase lines (with prescribed slope)</a:t>
            </a:r>
          </a:p>
          <a:p>
            <a:endParaRPr lang="en-US" b="1" dirty="0"/>
          </a:p>
          <a:p>
            <a:r>
              <a:rPr lang="en-US" b="1" dirty="0"/>
              <a:t>Individual waves (with phase speed perpendicular to the phase lines and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parcel oscillations</a:t>
            </a:r>
            <a:r>
              <a:rPr lang="en-US" b="1" dirty="0"/>
              <a:t> along the phase lines)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Pressure perturbations determined from their relationship to </a:t>
            </a:r>
            <a:r>
              <a:rPr lang="en-US" b="1" i="1" dirty="0">
                <a:solidFill>
                  <a:srgbClr val="7030A0"/>
                </a:solidFill>
              </a:rPr>
              <a:t>u’</a:t>
            </a:r>
            <a:r>
              <a:rPr lang="en-US" b="1" dirty="0">
                <a:solidFill>
                  <a:srgbClr val="7030A0"/>
                </a:solidFill>
              </a:rPr>
              <a:t> and </a:t>
            </a:r>
            <a:r>
              <a:rPr lang="en-US" b="1" i="1" dirty="0">
                <a:solidFill>
                  <a:srgbClr val="7030A0"/>
                </a:solidFill>
              </a:rPr>
              <a:t>w’</a:t>
            </a:r>
            <a:endParaRPr lang="en-US" b="1" dirty="0">
              <a:solidFill>
                <a:srgbClr val="7030A0"/>
              </a:solidFill>
            </a:endParaRP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Temperature perturbations determined from their relationship to </a:t>
            </a:r>
            <a:r>
              <a:rPr lang="en-US" b="1" i="1" dirty="0">
                <a:solidFill>
                  <a:srgbClr val="FF0000"/>
                </a:solidFill>
              </a:rPr>
              <a:t>u’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r>
              <a:rPr lang="en-US" b="1" i="1" dirty="0">
                <a:solidFill>
                  <a:srgbClr val="FF0000"/>
                </a:solidFill>
              </a:rPr>
              <a:t>w’</a:t>
            </a:r>
            <a:r>
              <a:rPr lang="en-US" b="1" dirty="0">
                <a:solidFill>
                  <a:srgbClr val="FF0000"/>
                </a:solidFill>
              </a:rPr>
              <a:t>; work from bottom right to top left along a wave to interpret physically.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(W = warm, C = cold)</a:t>
            </a:r>
          </a:p>
          <a:p>
            <a:pPr algn="just"/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Given 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b="1" i="1" baseline="-25000" dirty="0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and the phase lines, gravity waves propagate up/away from their source at the origin.</a:t>
            </a:r>
          </a:p>
        </p:txBody>
      </p:sp>
      <p:sp>
        <p:nvSpPr>
          <p:cNvPr id="35" name="Arrow: Right 34"/>
          <p:cNvSpPr/>
          <p:nvPr/>
        </p:nvSpPr>
        <p:spPr>
          <a:xfrm rot="2700000">
            <a:off x="5115464" y="5787980"/>
            <a:ext cx="1098634" cy="5441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/>
          <p:cNvSpPr/>
          <p:nvPr/>
        </p:nvSpPr>
        <p:spPr>
          <a:xfrm rot="18900000">
            <a:off x="5065203" y="2346180"/>
            <a:ext cx="1098634" cy="54418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981386" y="6118581"/>
            <a:ext cx="62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 err="1">
                <a:solidFill>
                  <a:srgbClr val="FF0000"/>
                </a:solidFill>
              </a:rPr>
              <a:t>c</a:t>
            </a:r>
            <a:r>
              <a:rPr lang="en-US" sz="2200" b="1" i="1" baseline="-25000" dirty="0" err="1">
                <a:solidFill>
                  <a:srgbClr val="FF0000"/>
                </a:solidFill>
              </a:rPr>
              <a:t>p</a:t>
            </a:r>
            <a:endParaRPr lang="en-US" sz="2200" b="1" i="1" baseline="-250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84797" y="1935725"/>
            <a:ext cx="62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</a:rPr>
              <a:t>c</a:t>
            </a:r>
            <a:r>
              <a:rPr lang="en-US" sz="2200" b="1" i="1" baseline="-25000" dirty="0">
                <a:solidFill>
                  <a:schemeClr val="accent2"/>
                </a:solidFill>
              </a:rPr>
              <a:t>g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037610" y="3289466"/>
            <a:ext cx="639152" cy="639152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234900" y="4487744"/>
            <a:ext cx="639152" cy="639152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589171" y="2177685"/>
            <a:ext cx="639152" cy="639152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458003" y="4884813"/>
            <a:ext cx="639152" cy="639152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786196" y="5947116"/>
            <a:ext cx="639152" cy="639152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 flipV="1">
            <a:off x="4701471" y="3800104"/>
            <a:ext cx="639152" cy="639152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0800000" flipV="1">
            <a:off x="3392519" y="2671441"/>
            <a:ext cx="639152" cy="639152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V="1">
            <a:off x="3236578" y="5282376"/>
            <a:ext cx="639152" cy="639152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 flipV="1">
            <a:off x="1907432" y="4168168"/>
            <a:ext cx="639152" cy="639152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105772" y="4607627"/>
            <a:ext cx="45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879483" y="3363157"/>
            <a:ext cx="45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47770" y="2709599"/>
            <a:ext cx="45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H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539577" y="3934298"/>
            <a:ext cx="45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68802" y="5224184"/>
            <a:ext cx="45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H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19231" y="3051699"/>
            <a:ext cx="45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872492" y="4237927"/>
            <a:ext cx="45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90783" y="4889245"/>
            <a:ext cx="45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12661" y="3580953"/>
            <a:ext cx="45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65161" y="3513364"/>
            <a:ext cx="1347464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457698" y="3510601"/>
            <a:ext cx="3764" cy="1214591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42906" y="3944689"/>
            <a:ext cx="70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>
                <a:solidFill>
                  <a:schemeClr val="bg1">
                    <a:lumMod val="50000"/>
                  </a:schemeClr>
                </a:solidFill>
              </a:rPr>
              <a:t>λ</a:t>
            </a:r>
            <a:r>
              <a:rPr lang="en-US" b="1" i="1" baseline="-25000" dirty="0">
                <a:solidFill>
                  <a:schemeClr val="bg1">
                    <a:lumMod val="50000"/>
                  </a:schemeClr>
                </a:solidFill>
              </a:rPr>
              <a:t>z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574974" y="3039352"/>
            <a:ext cx="70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>
                <a:solidFill>
                  <a:schemeClr val="bg1">
                    <a:lumMod val="50000"/>
                  </a:schemeClr>
                </a:solidFill>
              </a:rPr>
              <a:t>λ</a:t>
            </a:r>
            <a:r>
              <a:rPr lang="en-US" b="1" i="1" baseline="-25000" dirty="0">
                <a:solidFill>
                  <a:schemeClr val="bg1">
                    <a:lumMod val="50000"/>
                  </a:schemeClr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6836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/>
        </p:nvSpPr>
        <p:spPr>
          <a:xfrm>
            <a:off x="5944273" y="3901458"/>
            <a:ext cx="1258783" cy="394140"/>
          </a:xfrm>
          <a:custGeom>
            <a:avLst/>
            <a:gdLst>
              <a:gd name="connsiteX0" fmla="*/ 0 w 1235033"/>
              <a:gd name="connsiteY0" fmla="*/ 206063 h 372468"/>
              <a:gd name="connsiteX1" fmla="*/ 261257 w 1235033"/>
              <a:gd name="connsiteY1" fmla="*/ 4182 h 372468"/>
              <a:gd name="connsiteX2" fmla="*/ 605641 w 1235033"/>
              <a:gd name="connsiteY2" fmla="*/ 372317 h 372468"/>
              <a:gd name="connsiteX3" fmla="*/ 1009402 w 1235033"/>
              <a:gd name="connsiteY3" fmla="*/ 51684 h 372468"/>
              <a:gd name="connsiteX4" fmla="*/ 1235033 w 1235033"/>
              <a:gd name="connsiteY4" fmla="*/ 229814 h 372468"/>
              <a:gd name="connsiteX0" fmla="*/ 0 w 1235033"/>
              <a:gd name="connsiteY0" fmla="*/ 227853 h 394140"/>
              <a:gd name="connsiteX1" fmla="*/ 261257 w 1235033"/>
              <a:gd name="connsiteY1" fmla="*/ 25972 h 394140"/>
              <a:gd name="connsiteX2" fmla="*/ 605641 w 1235033"/>
              <a:gd name="connsiteY2" fmla="*/ 394107 h 394140"/>
              <a:gd name="connsiteX3" fmla="*/ 1033153 w 1235033"/>
              <a:gd name="connsiteY3" fmla="*/ 2222 h 394140"/>
              <a:gd name="connsiteX4" fmla="*/ 1235033 w 1235033"/>
              <a:gd name="connsiteY4" fmla="*/ 251604 h 394140"/>
              <a:gd name="connsiteX0" fmla="*/ 0 w 1258783"/>
              <a:gd name="connsiteY0" fmla="*/ 227853 h 394140"/>
              <a:gd name="connsiteX1" fmla="*/ 261257 w 1258783"/>
              <a:gd name="connsiteY1" fmla="*/ 25972 h 394140"/>
              <a:gd name="connsiteX2" fmla="*/ 605641 w 1258783"/>
              <a:gd name="connsiteY2" fmla="*/ 394107 h 394140"/>
              <a:gd name="connsiteX3" fmla="*/ 1033153 w 1258783"/>
              <a:gd name="connsiteY3" fmla="*/ 2222 h 394140"/>
              <a:gd name="connsiteX4" fmla="*/ 1258783 w 1258783"/>
              <a:gd name="connsiteY4" fmla="*/ 251604 h 39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8783" h="394140">
                <a:moveTo>
                  <a:pt x="0" y="227853"/>
                </a:moveTo>
                <a:cubicBezTo>
                  <a:pt x="80158" y="113058"/>
                  <a:pt x="160317" y="-1737"/>
                  <a:pt x="261257" y="25972"/>
                </a:cubicBezTo>
                <a:cubicBezTo>
                  <a:pt x="362197" y="53681"/>
                  <a:pt x="476992" y="398065"/>
                  <a:pt x="605641" y="394107"/>
                </a:cubicBezTo>
                <a:cubicBezTo>
                  <a:pt x="734290" y="390149"/>
                  <a:pt x="924296" y="25972"/>
                  <a:pt x="1033153" y="2222"/>
                </a:cubicBezTo>
                <a:cubicBezTo>
                  <a:pt x="1142010" y="-21528"/>
                  <a:pt x="1198417" y="150664"/>
                  <a:pt x="1258783" y="251604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/>
          <p:cNvSpPr/>
          <p:nvPr/>
        </p:nvSpPr>
        <p:spPr>
          <a:xfrm rot="18900000">
            <a:off x="4842215" y="4590027"/>
            <a:ext cx="1098634" cy="30867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78545" y="3978555"/>
            <a:ext cx="62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2"/>
                </a:solidFill>
              </a:rPr>
              <a:t>c</a:t>
            </a:r>
            <a:r>
              <a:rPr lang="en-US" sz="2200" b="1" i="1" baseline="-25000" dirty="0">
                <a:solidFill>
                  <a:schemeClr val="accent2"/>
                </a:solidFill>
              </a:rPr>
              <a:t>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Ducted Gravity Waves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356795" y="2879908"/>
            <a:ext cx="3657600" cy="1115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356795" y="4032781"/>
            <a:ext cx="3657600" cy="1115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096987" y="2648194"/>
            <a:ext cx="0" cy="3800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30732" y="2253813"/>
            <a:ext cx="32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8270" y="3253836"/>
            <a:ext cx="159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/>
              <a:t>ρ</a:t>
            </a:r>
            <a:r>
              <a:rPr lang="en-US" b="1" i="1" baseline="-250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8269" y="4395558"/>
            <a:ext cx="159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/>
              <a:t>ρ</a:t>
            </a:r>
            <a:r>
              <a:rPr lang="en-US" b="1" i="1" baseline="-250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8268" y="5721946"/>
            <a:ext cx="159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/>
              <a:t>ρ</a:t>
            </a:r>
            <a:r>
              <a:rPr lang="en-US" b="1" i="1" baseline="-25000" dirty="0"/>
              <a:t>1 </a:t>
            </a:r>
            <a:r>
              <a:rPr lang="en-US" b="1" i="1" dirty="0"/>
              <a:t> &lt; </a:t>
            </a:r>
            <a:r>
              <a:rPr lang="el-GR" b="1" i="1" dirty="0"/>
              <a:t>ρ</a:t>
            </a:r>
            <a:r>
              <a:rPr lang="en-US" b="1" i="1" baseline="-25000" dirty="0"/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56795" y="5165767"/>
            <a:ext cx="3657600" cy="3562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/>
        </p:nvSpPr>
        <p:spPr>
          <a:xfrm>
            <a:off x="4868882" y="4453545"/>
            <a:ext cx="538355" cy="689146"/>
          </a:xfrm>
          <a:custGeom>
            <a:avLst/>
            <a:gdLst>
              <a:gd name="connsiteX0" fmla="*/ 0 w 3700016"/>
              <a:gd name="connsiteY0" fmla="*/ 287603 h 3280185"/>
              <a:gd name="connsiteX1" fmla="*/ 926275 w 3700016"/>
              <a:gd name="connsiteY1" fmla="*/ 85723 h 3280185"/>
              <a:gd name="connsiteX2" fmla="*/ 724394 w 3700016"/>
              <a:gd name="connsiteY2" fmla="*/ 1522637 h 3280185"/>
              <a:gd name="connsiteX3" fmla="*/ 2410691 w 3700016"/>
              <a:gd name="connsiteY3" fmla="*/ 1142627 h 3280185"/>
              <a:gd name="connsiteX4" fmla="*/ 2149433 w 3700016"/>
              <a:gd name="connsiteY4" fmla="*/ 2603292 h 3280185"/>
              <a:gd name="connsiteX5" fmla="*/ 3586348 w 3700016"/>
              <a:gd name="connsiteY5" fmla="*/ 2413286 h 3280185"/>
              <a:gd name="connsiteX6" fmla="*/ 3503220 w 3700016"/>
              <a:gd name="connsiteY6" fmla="*/ 3280185 h 3280185"/>
              <a:gd name="connsiteX0" fmla="*/ 0 w 3660963"/>
              <a:gd name="connsiteY0" fmla="*/ 287603 h 3280185"/>
              <a:gd name="connsiteX1" fmla="*/ 926275 w 3660963"/>
              <a:gd name="connsiteY1" fmla="*/ 85723 h 3280185"/>
              <a:gd name="connsiteX2" fmla="*/ 724394 w 3660963"/>
              <a:gd name="connsiteY2" fmla="*/ 1522637 h 3280185"/>
              <a:gd name="connsiteX3" fmla="*/ 2410691 w 3660963"/>
              <a:gd name="connsiteY3" fmla="*/ 1142627 h 3280185"/>
              <a:gd name="connsiteX4" fmla="*/ 2149433 w 3660963"/>
              <a:gd name="connsiteY4" fmla="*/ 2603292 h 3280185"/>
              <a:gd name="connsiteX5" fmla="*/ 3526972 w 3660963"/>
              <a:gd name="connsiteY5" fmla="*/ 2377660 h 3280185"/>
              <a:gd name="connsiteX6" fmla="*/ 3503220 w 3660963"/>
              <a:gd name="connsiteY6" fmla="*/ 3280185 h 328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0963" h="3280185">
                <a:moveTo>
                  <a:pt x="0" y="287603"/>
                </a:moveTo>
                <a:cubicBezTo>
                  <a:pt x="402771" y="83743"/>
                  <a:pt x="805543" y="-120116"/>
                  <a:pt x="926275" y="85723"/>
                </a:cubicBezTo>
                <a:cubicBezTo>
                  <a:pt x="1047007" y="291562"/>
                  <a:pt x="476991" y="1346486"/>
                  <a:pt x="724394" y="1522637"/>
                </a:cubicBezTo>
                <a:cubicBezTo>
                  <a:pt x="971797" y="1698788"/>
                  <a:pt x="2173185" y="962518"/>
                  <a:pt x="2410691" y="1142627"/>
                </a:cubicBezTo>
                <a:cubicBezTo>
                  <a:pt x="2648198" y="1322736"/>
                  <a:pt x="1963386" y="2397453"/>
                  <a:pt x="2149433" y="2603292"/>
                </a:cubicBezTo>
                <a:cubicBezTo>
                  <a:pt x="2335480" y="2809131"/>
                  <a:pt x="3301341" y="2264845"/>
                  <a:pt x="3526972" y="2377660"/>
                </a:cubicBezTo>
                <a:cubicBezTo>
                  <a:pt x="3752603" y="2490475"/>
                  <a:pt x="3657599" y="2903143"/>
                  <a:pt x="3503220" y="3280185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8134597" y="2879908"/>
            <a:ext cx="201881" cy="1187535"/>
          </a:xfrm>
          <a:prstGeom prst="rightBrac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8144663" y="4082890"/>
            <a:ext cx="191815" cy="1059801"/>
          </a:xfrm>
          <a:prstGeom prst="rightBrac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550234" y="3253836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less stable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0234" y="4409442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more stable</a:t>
            </a:r>
          </a:p>
        </p:txBody>
      </p:sp>
    </p:spTree>
    <p:extLst>
      <p:ext uri="{BB962C8B-B14F-4D97-AF65-F5344CB8AC3E}">
        <p14:creationId xmlns:p14="http://schemas.microsoft.com/office/powerpoint/2010/main" val="323676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Ducted Gravity Wave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29066"/>
            <a:ext cx="8229600" cy="3445231"/>
          </a:xfrm>
        </p:spPr>
      </p:pic>
      <p:sp>
        <p:nvSpPr>
          <p:cNvPr id="5" name="TextBox 4"/>
          <p:cNvSpPr txBox="1"/>
          <p:nvPr/>
        </p:nvSpPr>
        <p:spPr>
          <a:xfrm>
            <a:off x="7350826" y="6412675"/>
            <a:ext cx="48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6.10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9421" y="2173186"/>
            <a:ext cx="317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Assumes no base-state horizontal wind.</a:t>
            </a:r>
          </a:p>
        </p:txBody>
      </p:sp>
    </p:spTree>
    <p:extLst>
      <p:ext uri="{BB962C8B-B14F-4D97-AF65-F5344CB8AC3E}">
        <p14:creationId xmlns:p14="http://schemas.microsoft.com/office/powerpoint/2010/main" val="425213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Ducted Gravity Waves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79" y="1690688"/>
            <a:ext cx="4926842" cy="4572000"/>
          </a:xfrm>
        </p:spPr>
      </p:pic>
      <p:sp>
        <p:nvSpPr>
          <p:cNvPr id="5" name="TextBox 4"/>
          <p:cNvSpPr txBox="1"/>
          <p:nvPr/>
        </p:nvSpPr>
        <p:spPr>
          <a:xfrm>
            <a:off x="7350826" y="6412675"/>
            <a:ext cx="48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6.8</a:t>
            </a:r>
          </a:p>
        </p:txBody>
      </p:sp>
      <p:sp>
        <p:nvSpPr>
          <p:cNvPr id="6" name="Right Brace 5"/>
          <p:cNvSpPr/>
          <p:nvPr/>
        </p:nvSpPr>
        <p:spPr>
          <a:xfrm flipH="1">
            <a:off x="3075714" y="2422567"/>
            <a:ext cx="201881" cy="2048636"/>
          </a:xfrm>
          <a:prstGeom prst="rightBrac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 flipH="1">
            <a:off x="3085781" y="4510399"/>
            <a:ext cx="191815" cy="1059801"/>
          </a:xfrm>
          <a:prstGeom prst="rightBrac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7870" y="3262219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rgbClr val="7030A0"/>
                </a:solidFill>
              </a:rPr>
              <a:t>less stable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062" y="4855633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more stable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59421" y="2173186"/>
            <a:ext cx="317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Note that the critical level is above the stable layer and the wave’s phase speed exceeds the base-state mean wind throughout the stable layer.</a:t>
            </a:r>
          </a:p>
        </p:txBody>
      </p:sp>
    </p:spTree>
    <p:extLst>
      <p:ext uri="{BB962C8B-B14F-4D97-AF65-F5344CB8AC3E}">
        <p14:creationId xmlns:p14="http://schemas.microsoft.com/office/powerpoint/2010/main" val="1359523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Ducted Gravity Waves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94" y="1690688"/>
            <a:ext cx="3592811" cy="4572000"/>
          </a:xfrm>
        </p:spPr>
      </p:pic>
      <p:sp>
        <p:nvSpPr>
          <p:cNvPr id="4" name="TextBox 3"/>
          <p:cNvSpPr txBox="1"/>
          <p:nvPr/>
        </p:nvSpPr>
        <p:spPr>
          <a:xfrm>
            <a:off x="7350826" y="6412675"/>
            <a:ext cx="48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6.9</a:t>
            </a:r>
          </a:p>
        </p:txBody>
      </p:sp>
      <p:sp>
        <p:nvSpPr>
          <p:cNvPr id="6" name="Right Brace 5"/>
          <p:cNvSpPr/>
          <p:nvPr/>
        </p:nvSpPr>
        <p:spPr>
          <a:xfrm flipH="1">
            <a:off x="5403271" y="3526969"/>
            <a:ext cx="201881" cy="1560829"/>
          </a:xfrm>
          <a:prstGeom prst="rightBrac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 flipH="1">
            <a:off x="5448971" y="5118265"/>
            <a:ext cx="156182" cy="546937"/>
          </a:xfrm>
          <a:prstGeom prst="rightBrac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8285" y="4122717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rgbClr val="7030A0"/>
                </a:solidFill>
              </a:rPr>
              <a:t>less stable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8285" y="5207067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more stable</a:t>
            </a:r>
          </a:p>
        </p:txBody>
      </p:sp>
    </p:spTree>
    <p:extLst>
      <p:ext uri="{BB962C8B-B14F-4D97-AF65-F5344CB8AC3E}">
        <p14:creationId xmlns:p14="http://schemas.microsoft.com/office/powerpoint/2010/main" val="2112824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Ducted Gravity Wave Environments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95" y="1825625"/>
            <a:ext cx="5806610" cy="4351338"/>
          </a:xfrm>
        </p:spPr>
      </p:pic>
      <p:sp>
        <p:nvSpPr>
          <p:cNvPr id="5" name="TextBox 4"/>
          <p:cNvSpPr txBox="1"/>
          <p:nvPr/>
        </p:nvSpPr>
        <p:spPr>
          <a:xfrm>
            <a:off x="7350826" y="6412675"/>
            <a:ext cx="48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6.11</a:t>
            </a:r>
          </a:p>
        </p:txBody>
      </p:sp>
    </p:spTree>
    <p:extLst>
      <p:ext uri="{BB962C8B-B14F-4D97-AF65-F5344CB8AC3E}">
        <p14:creationId xmlns:p14="http://schemas.microsoft.com/office/powerpoint/2010/main" val="406377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Mesoscale Gravity Wave Case Study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63" y="1825625"/>
            <a:ext cx="9806474" cy="4351338"/>
          </a:xfrm>
        </p:spPr>
      </p:pic>
      <p:sp>
        <p:nvSpPr>
          <p:cNvPr id="5" name="TextBox 4"/>
          <p:cNvSpPr txBox="1"/>
          <p:nvPr/>
        </p:nvSpPr>
        <p:spPr>
          <a:xfrm>
            <a:off x="7350826" y="6412675"/>
            <a:ext cx="48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6.2</a:t>
            </a:r>
          </a:p>
        </p:txBody>
      </p:sp>
    </p:spTree>
    <p:extLst>
      <p:ext uri="{BB962C8B-B14F-4D97-AF65-F5344CB8AC3E}">
        <p14:creationId xmlns:p14="http://schemas.microsoft.com/office/powerpoint/2010/main" val="2230920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Mesoscale Gravity Wave Case Study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34" y="1690688"/>
            <a:ext cx="5549113" cy="4572000"/>
          </a:xfrm>
        </p:spPr>
      </p:pic>
      <p:sp>
        <p:nvSpPr>
          <p:cNvPr id="7" name="TextBox 6"/>
          <p:cNvSpPr txBox="1"/>
          <p:nvPr/>
        </p:nvSpPr>
        <p:spPr>
          <a:xfrm>
            <a:off x="6816436" y="6483925"/>
            <a:ext cx="537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Ruppert</a:t>
            </a:r>
            <a:r>
              <a:rPr lang="en-US" i="1" dirty="0"/>
              <a:t> and </a:t>
            </a:r>
            <a:r>
              <a:rPr lang="en-US" i="1" dirty="0" err="1"/>
              <a:t>Bosart</a:t>
            </a:r>
            <a:r>
              <a:rPr lang="en-US" i="1" dirty="0"/>
              <a:t> (2014, Mon. </a:t>
            </a:r>
            <a:r>
              <a:rPr lang="en-US" i="1" dirty="0" err="1"/>
              <a:t>Wea</a:t>
            </a:r>
            <a:r>
              <a:rPr lang="en-US" i="1" dirty="0"/>
              <a:t>. Rev.), their Fig.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7726" y="1690688"/>
            <a:ext cx="3333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This is a long wavelength mesoscale gravity wave associated with a thunderstorm event in March 2008. There is at most one full wavelength of this gravity wave.</a:t>
            </a:r>
          </a:p>
        </p:txBody>
      </p:sp>
    </p:spTree>
    <p:extLst>
      <p:ext uri="{BB962C8B-B14F-4D97-AF65-F5344CB8AC3E}">
        <p14:creationId xmlns:p14="http://schemas.microsoft.com/office/powerpoint/2010/main" val="2379195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490</Words>
  <Application>Microsoft Office PowerPoint</Application>
  <PresentationFormat>Widescreen</PresentationFormat>
  <Paragraphs>80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Equation</vt:lpstr>
      <vt:lpstr>Internal Gravity Waves</vt:lpstr>
      <vt:lpstr>Internal Gravity Waves</vt:lpstr>
      <vt:lpstr>Ducted Gravity Waves</vt:lpstr>
      <vt:lpstr>Ducted Gravity Wave Structure</vt:lpstr>
      <vt:lpstr>Ducted Gravity Waves</vt:lpstr>
      <vt:lpstr>Ducted Gravity Waves</vt:lpstr>
      <vt:lpstr>Ducted Gravity Wave Environments</vt:lpstr>
      <vt:lpstr>Mesoscale Gravity Wave Case Study</vt:lpstr>
      <vt:lpstr>Mesoscale Gravity Wave Case Study</vt:lpstr>
      <vt:lpstr>Mesoscale Gravity Wave Case Study</vt:lpstr>
      <vt:lpstr>Ducted Gravity Wave Example</vt:lpstr>
      <vt:lpstr>Convection-Induced Gravity Waves</vt:lpstr>
      <vt:lpstr>Density Current-Induced Bore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Gravity Waves</dc:title>
  <dc:creator>Clark Evans</dc:creator>
  <cp:lastModifiedBy>Clark Evans</cp:lastModifiedBy>
  <cp:revision>19</cp:revision>
  <dcterms:created xsi:type="dcterms:W3CDTF">2017-04-11T22:11:30Z</dcterms:created>
  <dcterms:modified xsi:type="dcterms:W3CDTF">2017-04-12T22:01:45Z</dcterms:modified>
</cp:coreProperties>
</file>