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256" r:id="rId3"/>
    <p:sldId id="259" r:id="rId4"/>
    <p:sldId id="260" r:id="rId5"/>
    <p:sldId id="257" r:id="rId6"/>
    <p:sldId id="262" r:id="rId7"/>
    <p:sldId id="261" r:id="rId8"/>
    <p:sldId id="265" r:id="rId9"/>
    <p:sldId id="264" r:id="rId10"/>
    <p:sldId id="266" r:id="rId11"/>
    <p:sldId id="267" r:id="rId12"/>
    <p:sldId id="263"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6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9DBDC-918F-415C-9DA9-8205CB11C11F}"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B5FBC-FBB5-45C9-92C9-2F52FA2CE2B1}" type="slidenum">
              <a:rPr lang="en-US" smtClean="0"/>
              <a:t>‹#›</a:t>
            </a:fld>
            <a:endParaRPr lang="en-US"/>
          </a:p>
        </p:txBody>
      </p:sp>
    </p:spTree>
    <p:extLst>
      <p:ext uri="{BB962C8B-B14F-4D97-AF65-F5344CB8AC3E}">
        <p14:creationId xmlns:p14="http://schemas.microsoft.com/office/powerpoint/2010/main" val="403041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EE3C2-58E8-4C2B-8F0B-7B563661AAE0}"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278819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EE3C2-58E8-4C2B-8F0B-7B563661AAE0}"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1673548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EE3C2-58E8-4C2B-8F0B-7B563661AAE0}"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81349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EE3C2-58E8-4C2B-8F0B-7B563661AAE0}"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1575467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EE3C2-58E8-4C2B-8F0B-7B563661AAE0}"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321173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EE3C2-58E8-4C2B-8F0B-7B563661AAE0}"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281013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EE3C2-58E8-4C2B-8F0B-7B563661AAE0}"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91884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EE3C2-58E8-4C2B-8F0B-7B563661AAE0}"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408325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EE3C2-58E8-4C2B-8F0B-7B563661AAE0}"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325147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EE3C2-58E8-4C2B-8F0B-7B563661AAE0}"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41424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EE3C2-58E8-4C2B-8F0B-7B563661AAE0}"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3AAE8-2A12-4BF5-8B60-4DAD4F37E9DB}" type="slidenum">
              <a:rPr lang="en-US" smtClean="0"/>
              <a:t>‹#›</a:t>
            </a:fld>
            <a:endParaRPr lang="en-US"/>
          </a:p>
        </p:txBody>
      </p:sp>
    </p:spTree>
    <p:extLst>
      <p:ext uri="{BB962C8B-B14F-4D97-AF65-F5344CB8AC3E}">
        <p14:creationId xmlns:p14="http://schemas.microsoft.com/office/powerpoint/2010/main" val="422549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E3C2-58E8-4C2B-8F0B-7B563661AAE0}"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3AAE8-2A12-4BF5-8B60-4DAD4F37E9DB}" type="slidenum">
              <a:rPr lang="en-US" smtClean="0"/>
              <a:t>‹#›</a:t>
            </a:fld>
            <a:endParaRPr lang="en-US"/>
          </a:p>
        </p:txBody>
      </p:sp>
    </p:spTree>
    <p:extLst>
      <p:ext uri="{BB962C8B-B14F-4D97-AF65-F5344CB8AC3E}">
        <p14:creationId xmlns:p14="http://schemas.microsoft.com/office/powerpoint/2010/main" val="2686109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Mesoscale Convective Features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722" t="46463" r="5468" b="34109"/>
          <a:stretch/>
        </p:blipFill>
        <p:spPr>
          <a:xfrm>
            <a:off x="3716695" y="1690688"/>
            <a:ext cx="4758609"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9.4</a:t>
            </a:r>
          </a:p>
        </p:txBody>
      </p:sp>
    </p:spTree>
    <p:extLst>
      <p:ext uri="{BB962C8B-B14F-4D97-AF65-F5344CB8AC3E}">
        <p14:creationId xmlns:p14="http://schemas.microsoft.com/office/powerpoint/2010/main" val="2707767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MCS Archetypes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3246" t="53959" r="8937" b="21306"/>
          <a:stretch/>
        </p:blipFill>
        <p:spPr>
          <a:xfrm rot="10800000">
            <a:off x="4724399" y="1690688"/>
            <a:ext cx="3738522" cy="4572000"/>
          </a:xfrm>
        </p:spPr>
      </p:pic>
      <p:sp>
        <p:nvSpPr>
          <p:cNvPr id="5" name="Rectangle 4"/>
          <p:cNvSpPr/>
          <p:nvPr/>
        </p:nvSpPr>
        <p:spPr>
          <a:xfrm>
            <a:off x="4505325" y="2771775"/>
            <a:ext cx="733425" cy="323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09900" y="2581275"/>
            <a:ext cx="1943100" cy="3139321"/>
          </a:xfrm>
          <a:prstGeom prst="rect">
            <a:avLst/>
          </a:prstGeom>
          <a:noFill/>
        </p:spPr>
        <p:txBody>
          <a:bodyPr wrap="square" rtlCol="0">
            <a:spAutoFit/>
          </a:bodyPr>
          <a:lstStyle/>
          <a:p>
            <a:pPr algn="r"/>
            <a:r>
              <a:rPr lang="en-US" b="1" dirty="0"/>
              <a:t>Trailing Stratiform</a:t>
            </a:r>
          </a:p>
          <a:p>
            <a:pPr algn="r"/>
            <a:endParaRPr lang="en-US" b="1" dirty="0"/>
          </a:p>
          <a:p>
            <a:pPr algn="r"/>
            <a:endParaRPr lang="en-US" b="1" dirty="0"/>
          </a:p>
          <a:p>
            <a:pPr algn="r"/>
            <a:endParaRPr lang="en-US" b="1" dirty="0"/>
          </a:p>
          <a:p>
            <a:pPr algn="r"/>
            <a:endParaRPr lang="en-US" b="1" dirty="0"/>
          </a:p>
          <a:p>
            <a:pPr algn="r"/>
            <a:r>
              <a:rPr lang="en-US" b="1" dirty="0"/>
              <a:t>Leading Stratiform</a:t>
            </a:r>
          </a:p>
          <a:p>
            <a:pPr algn="r"/>
            <a:endParaRPr lang="en-US" b="1" dirty="0"/>
          </a:p>
          <a:p>
            <a:pPr algn="r"/>
            <a:endParaRPr lang="en-US" b="1" dirty="0"/>
          </a:p>
          <a:p>
            <a:pPr algn="r"/>
            <a:endParaRPr lang="en-US" b="1" dirty="0"/>
          </a:p>
          <a:p>
            <a:pPr algn="r"/>
            <a:endParaRPr lang="en-US" b="1" dirty="0"/>
          </a:p>
          <a:p>
            <a:pPr algn="r"/>
            <a:r>
              <a:rPr lang="en-US" b="1" dirty="0"/>
              <a:t>Parallel Stratiform</a:t>
            </a:r>
          </a:p>
        </p:txBody>
      </p:sp>
      <p:sp>
        <p:nvSpPr>
          <p:cNvPr id="7" name="TextBox 6"/>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9.11</a:t>
            </a:r>
          </a:p>
        </p:txBody>
      </p:sp>
    </p:spTree>
    <p:extLst>
      <p:ext uri="{BB962C8B-B14F-4D97-AF65-F5344CB8AC3E}">
        <p14:creationId xmlns:p14="http://schemas.microsoft.com/office/powerpoint/2010/main" val="310821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Leading and Parallel Stratiform MCSs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012" t="13025" r="3940" b="59175"/>
          <a:stretch/>
        </p:blipFill>
        <p:spPr>
          <a:xfrm rot="10800000">
            <a:off x="1848003" y="1690688"/>
            <a:ext cx="8495993"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9.12</a:t>
            </a:r>
          </a:p>
        </p:txBody>
      </p:sp>
    </p:spTree>
    <p:extLst>
      <p:ext uri="{BB962C8B-B14F-4D97-AF65-F5344CB8AC3E}">
        <p14:creationId xmlns:p14="http://schemas.microsoft.com/office/powerpoint/2010/main" val="436735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TL-AS and </a:t>
            </a:r>
            <a:r>
              <a:rPr lang="en-US" dirty="0" err="1"/>
              <a:t>Backbuilding</a:t>
            </a:r>
            <a:r>
              <a:rPr lang="en-US" dirty="0"/>
              <a:t> MCSs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3922" y="1825625"/>
            <a:ext cx="3184155" cy="4351338"/>
          </a:xfrm>
        </p:spPr>
      </p:pic>
      <p:sp>
        <p:nvSpPr>
          <p:cNvPr id="5" name="TextBox 4"/>
          <p:cNvSpPr txBox="1"/>
          <p:nvPr/>
        </p:nvSpPr>
        <p:spPr>
          <a:xfrm>
            <a:off x="6296025" y="6521570"/>
            <a:ext cx="5895975" cy="369332"/>
          </a:xfrm>
          <a:prstGeom prst="rect">
            <a:avLst/>
          </a:prstGeom>
          <a:noFill/>
        </p:spPr>
        <p:txBody>
          <a:bodyPr wrap="square" rtlCol="0">
            <a:spAutoFit/>
          </a:bodyPr>
          <a:lstStyle/>
          <a:p>
            <a:pPr algn="r"/>
            <a:r>
              <a:rPr lang="en-US" i="1" dirty="0"/>
              <a:t>Schumacher and Johnson (2005, </a:t>
            </a:r>
            <a:r>
              <a:rPr lang="en-US" dirty="0"/>
              <a:t>Mon. </a:t>
            </a:r>
            <a:r>
              <a:rPr lang="en-US" dirty="0" err="1"/>
              <a:t>Wea</a:t>
            </a:r>
            <a:r>
              <a:rPr lang="en-US" dirty="0"/>
              <a:t>. Rev.</a:t>
            </a:r>
            <a:r>
              <a:rPr lang="en-US" i="1" dirty="0"/>
              <a:t>), their Fig. 3</a:t>
            </a:r>
          </a:p>
        </p:txBody>
      </p:sp>
    </p:spTree>
    <p:extLst>
      <p:ext uri="{BB962C8B-B14F-4D97-AF65-F5344CB8AC3E}">
        <p14:creationId xmlns:p14="http://schemas.microsoft.com/office/powerpoint/2010/main" val="66567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Slab-Like vs. Cellular Convection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508" t="7516" r="1231" b="64684"/>
          <a:stretch/>
        </p:blipFill>
        <p:spPr>
          <a:xfrm>
            <a:off x="1596003" y="1690688"/>
            <a:ext cx="8999993"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9.13</a:t>
            </a:r>
          </a:p>
        </p:txBody>
      </p:sp>
    </p:spTree>
    <p:extLst>
      <p:ext uri="{BB962C8B-B14F-4D97-AF65-F5344CB8AC3E}">
        <p14:creationId xmlns:p14="http://schemas.microsoft.com/office/powerpoint/2010/main" val="216183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RKW Theory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636" t="52864" r="9358" b="20649"/>
          <a:stretch/>
        </p:blipFill>
        <p:spPr>
          <a:xfrm rot="10800000">
            <a:off x="1783461" y="1690688"/>
            <a:ext cx="7405878"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9.14</a:t>
            </a:r>
          </a:p>
        </p:txBody>
      </p:sp>
      <p:sp>
        <p:nvSpPr>
          <p:cNvPr id="6" name="TextBox 5"/>
          <p:cNvSpPr txBox="1"/>
          <p:nvPr/>
        </p:nvSpPr>
        <p:spPr>
          <a:xfrm>
            <a:off x="9353550" y="1924050"/>
            <a:ext cx="2562225" cy="3416320"/>
          </a:xfrm>
          <a:prstGeom prst="rect">
            <a:avLst/>
          </a:prstGeom>
          <a:noFill/>
        </p:spPr>
        <p:txBody>
          <a:bodyPr wrap="square" rtlCol="0">
            <a:spAutoFit/>
          </a:bodyPr>
          <a:lstStyle/>
          <a:p>
            <a:r>
              <a:rPr lang="en-US" b="1" dirty="0"/>
              <a:t>No Ambient Flow</a:t>
            </a:r>
          </a:p>
          <a:p>
            <a:pPr marL="285750" indent="-285750">
              <a:buFont typeface="Arial" panose="020B0604020202020204" pitchFamily="34" charset="0"/>
              <a:buChar char="•"/>
            </a:pPr>
            <a:r>
              <a:rPr lang="en-US" dirty="0"/>
              <a:t>Updraft tilts over the density current.</a:t>
            </a:r>
          </a:p>
          <a:p>
            <a:endParaRPr lang="en-US" b="1" dirty="0"/>
          </a:p>
          <a:p>
            <a:endParaRPr lang="en-US" b="1" dirty="0"/>
          </a:p>
          <a:p>
            <a:endParaRPr lang="en-US" b="1" dirty="0"/>
          </a:p>
          <a:p>
            <a:endParaRPr lang="en-US" b="1" dirty="0"/>
          </a:p>
          <a:p>
            <a:endParaRPr lang="en-US" b="1" dirty="0"/>
          </a:p>
          <a:p>
            <a:r>
              <a:rPr lang="en-US" b="1" dirty="0"/>
              <a:t>Westerly Ambient Shear</a:t>
            </a:r>
            <a:endParaRPr lang="en-US" dirty="0"/>
          </a:p>
          <a:p>
            <a:pPr marL="285750" indent="-285750">
              <a:buFont typeface="Arial" panose="020B0604020202020204" pitchFamily="34" charset="0"/>
              <a:buChar char="•"/>
            </a:pPr>
            <a:r>
              <a:rPr lang="en-US" dirty="0"/>
              <a:t>Updraft upright along leading edge as shear balances cold pool.</a:t>
            </a:r>
          </a:p>
        </p:txBody>
      </p:sp>
    </p:spTree>
    <p:extLst>
      <p:ext uri="{BB962C8B-B14F-4D97-AF65-F5344CB8AC3E}">
        <p14:creationId xmlns:p14="http://schemas.microsoft.com/office/powerpoint/2010/main" val="169790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Updraft Tilt and Vertical Wind Shear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6216" t="7515" r="4843" b="62715"/>
          <a:stretch/>
        </p:blipFill>
        <p:spPr>
          <a:xfrm>
            <a:off x="1913407" y="1690688"/>
            <a:ext cx="7698435"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9.15</a:t>
            </a:r>
          </a:p>
        </p:txBody>
      </p:sp>
      <p:sp>
        <p:nvSpPr>
          <p:cNvPr id="6" name="TextBox 5"/>
          <p:cNvSpPr txBox="1"/>
          <p:nvPr/>
        </p:nvSpPr>
        <p:spPr>
          <a:xfrm>
            <a:off x="9820275" y="1820129"/>
            <a:ext cx="2238375" cy="2862322"/>
          </a:xfrm>
          <a:prstGeom prst="rect">
            <a:avLst/>
          </a:prstGeom>
          <a:noFill/>
        </p:spPr>
        <p:txBody>
          <a:bodyPr wrap="square" rtlCol="0">
            <a:spAutoFit/>
          </a:bodyPr>
          <a:lstStyle/>
          <a:p>
            <a:r>
              <a:rPr lang="en-US" dirty="0"/>
              <a:t>When the ambient vertical wind shear better balances the cold pool, updrafts along the gust front have less tilt. This reduces the dilution of buoyancy along the updraft due to entrainment.</a:t>
            </a:r>
          </a:p>
        </p:txBody>
      </p:sp>
    </p:spTree>
    <p:extLst>
      <p:ext uri="{BB962C8B-B14F-4D97-AF65-F5344CB8AC3E}">
        <p14:creationId xmlns:p14="http://schemas.microsoft.com/office/powerpoint/2010/main" val="179970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Updraft Tilt and Vertical Accelerations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366" t="35571" r="17788" b="20649"/>
          <a:stretch/>
        </p:blipFill>
        <p:spPr>
          <a:xfrm rot="10800000">
            <a:off x="5735956" y="1690688"/>
            <a:ext cx="3177538"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9.16</a:t>
            </a:r>
          </a:p>
        </p:txBody>
      </p:sp>
      <p:sp>
        <p:nvSpPr>
          <p:cNvPr id="6" name="Left Brace 5"/>
          <p:cNvSpPr/>
          <p:nvPr/>
        </p:nvSpPr>
        <p:spPr>
          <a:xfrm>
            <a:off x="5735955" y="4857750"/>
            <a:ext cx="45719" cy="36195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771775" y="4161562"/>
            <a:ext cx="2771775" cy="1754326"/>
          </a:xfrm>
          <a:prstGeom prst="rect">
            <a:avLst/>
          </a:prstGeom>
          <a:noFill/>
        </p:spPr>
        <p:txBody>
          <a:bodyPr wrap="square" rtlCol="0">
            <a:spAutoFit/>
          </a:bodyPr>
          <a:lstStyle/>
          <a:p>
            <a:pPr algn="r"/>
            <a:r>
              <a:rPr lang="en-US" dirty="0"/>
              <a:t>Larger downward-directed vertical perturbation pressure gradient force (more mass given wider area that must be displaced).</a:t>
            </a:r>
          </a:p>
        </p:txBody>
      </p:sp>
      <p:sp>
        <p:nvSpPr>
          <p:cNvPr id="8" name="Left Brace 7"/>
          <p:cNvSpPr/>
          <p:nvPr/>
        </p:nvSpPr>
        <p:spPr>
          <a:xfrm>
            <a:off x="5690236" y="2745150"/>
            <a:ext cx="45719" cy="361950"/>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726056" y="2048962"/>
            <a:ext cx="2771775" cy="1477328"/>
          </a:xfrm>
          <a:prstGeom prst="rect">
            <a:avLst/>
          </a:prstGeom>
          <a:noFill/>
        </p:spPr>
        <p:txBody>
          <a:bodyPr wrap="square" rtlCol="0">
            <a:spAutoFit/>
          </a:bodyPr>
          <a:lstStyle/>
          <a:p>
            <a:pPr algn="r"/>
            <a:r>
              <a:rPr lang="en-US" dirty="0"/>
              <a:t>Smaller downward-directed vertical perturbation pressure gradient force; upward acceleration due to buoyancy less diminished.</a:t>
            </a:r>
          </a:p>
        </p:txBody>
      </p:sp>
    </p:spTree>
    <p:extLst>
      <p:ext uri="{BB962C8B-B14F-4D97-AF65-F5344CB8AC3E}">
        <p14:creationId xmlns:p14="http://schemas.microsoft.com/office/powerpoint/2010/main" val="2734867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RKW Theory Control Volume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4345" t="7515" r="9263" b="82415"/>
          <a:stretch/>
        </p:blipFill>
        <p:spPr>
          <a:xfrm>
            <a:off x="1466850" y="2969305"/>
            <a:ext cx="9258300" cy="2273648"/>
          </a:xfrm>
        </p:spPr>
      </p:pic>
      <p:sp>
        <p:nvSpPr>
          <p:cNvPr id="7" name="TextBox 6"/>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9.17</a:t>
            </a:r>
          </a:p>
        </p:txBody>
      </p:sp>
    </p:spTree>
    <p:extLst>
      <p:ext uri="{BB962C8B-B14F-4D97-AF65-F5344CB8AC3E}">
        <p14:creationId xmlns:p14="http://schemas.microsoft.com/office/powerpoint/2010/main" val="112770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RKW Theory States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453" t="48705" r="14175" b="20430"/>
          <a:stretch/>
        </p:blipFill>
        <p:spPr>
          <a:xfrm rot="10800000">
            <a:off x="1989306" y="1690688"/>
            <a:ext cx="5317787"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9.18</a:t>
            </a:r>
          </a:p>
        </p:txBody>
      </p:sp>
      <p:sp>
        <p:nvSpPr>
          <p:cNvPr id="6" name="TextBox 5"/>
          <p:cNvSpPr txBox="1"/>
          <p:nvPr/>
        </p:nvSpPr>
        <p:spPr>
          <a:xfrm>
            <a:off x="7307093" y="1690686"/>
            <a:ext cx="3370432" cy="3693319"/>
          </a:xfrm>
          <a:prstGeom prst="rect">
            <a:avLst/>
          </a:prstGeom>
          <a:noFill/>
        </p:spPr>
        <p:txBody>
          <a:bodyPr wrap="square" rtlCol="0">
            <a:spAutoFit/>
          </a:bodyPr>
          <a:lstStyle/>
          <a:p>
            <a:r>
              <a:rPr lang="en-US" b="1" dirty="0"/>
              <a:t>Cold pool dominant</a:t>
            </a:r>
            <a:endParaRPr lang="en-US" dirty="0"/>
          </a:p>
          <a:p>
            <a:r>
              <a:rPr lang="en-US" dirty="0"/>
              <a:t>(later stages)</a:t>
            </a:r>
          </a:p>
          <a:p>
            <a:endParaRPr lang="en-US" dirty="0"/>
          </a:p>
          <a:p>
            <a:endParaRPr lang="en-US" dirty="0"/>
          </a:p>
          <a:p>
            <a:endParaRPr lang="en-US" dirty="0"/>
          </a:p>
          <a:p>
            <a:endParaRPr lang="en-US" dirty="0"/>
          </a:p>
          <a:p>
            <a:r>
              <a:rPr lang="en-US" b="1" dirty="0"/>
              <a:t>Optimal state</a:t>
            </a:r>
            <a:endParaRPr lang="en-US" dirty="0"/>
          </a:p>
          <a:p>
            <a:r>
              <a:rPr lang="en-US" dirty="0"/>
              <a:t>(initial stages)</a:t>
            </a:r>
          </a:p>
          <a:p>
            <a:endParaRPr lang="en-US" dirty="0"/>
          </a:p>
          <a:p>
            <a:endParaRPr lang="en-US" dirty="0"/>
          </a:p>
          <a:p>
            <a:endParaRPr lang="en-US" dirty="0"/>
          </a:p>
          <a:p>
            <a:r>
              <a:rPr lang="en-US" b="1" dirty="0"/>
              <a:t>Environmental shear dominant</a:t>
            </a:r>
          </a:p>
          <a:p>
            <a:r>
              <a:rPr lang="en-US" dirty="0"/>
              <a:t>(usually pre-cold pool only)</a:t>
            </a:r>
          </a:p>
        </p:txBody>
      </p:sp>
    </p:spTree>
    <p:extLst>
      <p:ext uri="{BB962C8B-B14F-4D97-AF65-F5344CB8AC3E}">
        <p14:creationId xmlns:p14="http://schemas.microsoft.com/office/powerpoint/2010/main" val="383253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Updraft Tilt and Upper Level Shear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3442" t="60525" r="10262" b="19993"/>
          <a:stretch/>
        </p:blipFill>
        <p:spPr>
          <a:xfrm rot="10800000">
            <a:off x="1292831" y="1690688"/>
            <a:ext cx="9606337" cy="4572000"/>
          </a:xfrm>
        </p:spPr>
      </p:pic>
      <p:sp>
        <p:nvSpPr>
          <p:cNvPr id="6" name="TextBox 5"/>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9.21</a:t>
            </a:r>
          </a:p>
        </p:txBody>
      </p:sp>
      <p:sp>
        <p:nvSpPr>
          <p:cNvPr id="7" name="TextBox 6"/>
          <p:cNvSpPr txBox="1"/>
          <p:nvPr/>
        </p:nvSpPr>
        <p:spPr>
          <a:xfrm>
            <a:off x="2057400" y="2057400"/>
            <a:ext cx="2324100" cy="646331"/>
          </a:xfrm>
          <a:prstGeom prst="rect">
            <a:avLst/>
          </a:prstGeom>
          <a:noFill/>
        </p:spPr>
        <p:txBody>
          <a:bodyPr wrap="square" rtlCol="0">
            <a:spAutoFit/>
          </a:bodyPr>
          <a:lstStyle/>
          <a:p>
            <a:pPr algn="r"/>
            <a:r>
              <a:rPr lang="en-US" b="1" dirty="0"/>
              <a:t>No upper-level shear, upshear-tilted</a:t>
            </a:r>
          </a:p>
        </p:txBody>
      </p:sp>
      <p:sp>
        <p:nvSpPr>
          <p:cNvPr id="8" name="TextBox 7"/>
          <p:cNvSpPr txBox="1"/>
          <p:nvPr/>
        </p:nvSpPr>
        <p:spPr>
          <a:xfrm>
            <a:off x="6478284" y="2057400"/>
            <a:ext cx="2324100" cy="646331"/>
          </a:xfrm>
          <a:prstGeom prst="rect">
            <a:avLst/>
          </a:prstGeom>
          <a:noFill/>
        </p:spPr>
        <p:txBody>
          <a:bodyPr wrap="square" rtlCol="0">
            <a:spAutoFit/>
          </a:bodyPr>
          <a:lstStyle/>
          <a:p>
            <a:pPr algn="r"/>
            <a:r>
              <a:rPr lang="en-US" b="1" dirty="0"/>
              <a:t>No upper-level shear, optimal state</a:t>
            </a:r>
          </a:p>
        </p:txBody>
      </p:sp>
      <p:sp>
        <p:nvSpPr>
          <p:cNvPr id="9" name="TextBox 8"/>
          <p:cNvSpPr txBox="1"/>
          <p:nvPr/>
        </p:nvSpPr>
        <p:spPr>
          <a:xfrm>
            <a:off x="1457324" y="4429125"/>
            <a:ext cx="1959581" cy="646331"/>
          </a:xfrm>
          <a:prstGeom prst="rect">
            <a:avLst/>
          </a:prstGeom>
          <a:noFill/>
        </p:spPr>
        <p:txBody>
          <a:bodyPr wrap="square" rtlCol="0">
            <a:spAutoFit/>
          </a:bodyPr>
          <a:lstStyle/>
          <a:p>
            <a:pPr algn="r"/>
            <a:r>
              <a:rPr lang="en-US" b="1" dirty="0"/>
              <a:t>Westerly upper-level shear</a:t>
            </a:r>
          </a:p>
        </p:txBody>
      </p:sp>
      <p:sp>
        <p:nvSpPr>
          <p:cNvPr id="10" name="TextBox 9"/>
          <p:cNvSpPr txBox="1"/>
          <p:nvPr/>
        </p:nvSpPr>
        <p:spPr>
          <a:xfrm>
            <a:off x="6178246" y="5075456"/>
            <a:ext cx="1959581" cy="646331"/>
          </a:xfrm>
          <a:prstGeom prst="rect">
            <a:avLst/>
          </a:prstGeom>
          <a:noFill/>
        </p:spPr>
        <p:txBody>
          <a:bodyPr wrap="square" rtlCol="0">
            <a:spAutoFit/>
          </a:bodyPr>
          <a:lstStyle/>
          <a:p>
            <a:pPr algn="r"/>
            <a:r>
              <a:rPr lang="en-US" b="1" dirty="0"/>
              <a:t>Easterly upper-level shear</a:t>
            </a:r>
          </a:p>
        </p:txBody>
      </p:sp>
    </p:spTree>
    <p:extLst>
      <p:ext uri="{BB962C8B-B14F-4D97-AF65-F5344CB8AC3E}">
        <p14:creationId xmlns:p14="http://schemas.microsoft.com/office/powerpoint/2010/main" val="3311939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Mesoscale Convective Systems</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4735" t="7805" r="41184" b="67414"/>
          <a:stretch/>
        </p:blipFill>
        <p:spPr>
          <a:xfrm>
            <a:off x="3810002" y="1690688"/>
            <a:ext cx="4571996" cy="4572000"/>
          </a:xfrm>
        </p:spPr>
      </p:pic>
      <p:sp>
        <p:nvSpPr>
          <p:cNvPr id="7" name="TextBox 6"/>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a:t>
            </a:r>
          </a:p>
        </p:txBody>
      </p:sp>
    </p:spTree>
    <p:extLst>
      <p:ext uri="{BB962C8B-B14F-4D97-AF65-F5344CB8AC3E}">
        <p14:creationId xmlns:p14="http://schemas.microsoft.com/office/powerpoint/2010/main" val="247409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Inflow Development: Buoyancy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636" t="7077" r="9358" b="79570"/>
          <a:stretch/>
        </p:blipFill>
        <p:spPr>
          <a:xfrm>
            <a:off x="1066800" y="2352675"/>
            <a:ext cx="10058400" cy="3130426"/>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9.22</a:t>
            </a:r>
          </a:p>
        </p:txBody>
      </p:sp>
    </p:spTree>
    <p:extLst>
      <p:ext uri="{BB962C8B-B14F-4D97-AF65-F5344CB8AC3E}">
        <p14:creationId xmlns:p14="http://schemas.microsoft.com/office/powerpoint/2010/main" val="259207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Inflow Development: Horizontal Vorticity</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9228" t="33783" r="5745" b="40168"/>
          <a:stretch/>
        </p:blipFill>
        <p:spPr>
          <a:xfrm>
            <a:off x="1946625" y="1690688"/>
            <a:ext cx="8298749" cy="4572000"/>
          </a:xfrm>
        </p:spPr>
      </p:pic>
      <p:sp>
        <p:nvSpPr>
          <p:cNvPr id="4" name="TextBox 3"/>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9.23</a:t>
            </a:r>
          </a:p>
        </p:txBody>
      </p:sp>
    </p:spTree>
    <p:extLst>
      <p:ext uri="{BB962C8B-B14F-4D97-AF65-F5344CB8AC3E}">
        <p14:creationId xmlns:p14="http://schemas.microsoft.com/office/powerpoint/2010/main" val="95224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Bow Echo Conceptual Model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2304" t="61620" r="628" b="20869"/>
          <a:stretch/>
        </p:blipFill>
        <p:spPr>
          <a:xfrm rot="10800000">
            <a:off x="1524000" y="2695575"/>
            <a:ext cx="9144000" cy="28575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9.24</a:t>
            </a:r>
          </a:p>
        </p:txBody>
      </p:sp>
      <p:sp>
        <p:nvSpPr>
          <p:cNvPr id="6" name="Freeform: Shape 5"/>
          <p:cNvSpPr/>
          <p:nvPr/>
        </p:nvSpPr>
        <p:spPr>
          <a:xfrm>
            <a:off x="5095875" y="3952875"/>
            <a:ext cx="828675" cy="257175"/>
          </a:xfrm>
          <a:custGeom>
            <a:avLst/>
            <a:gdLst>
              <a:gd name="connsiteX0" fmla="*/ 0 w 828675"/>
              <a:gd name="connsiteY0" fmla="*/ 0 h 257175"/>
              <a:gd name="connsiteX1" fmla="*/ 304800 w 828675"/>
              <a:gd name="connsiteY1" fmla="*/ 133350 h 257175"/>
              <a:gd name="connsiteX2" fmla="*/ 828675 w 828675"/>
              <a:gd name="connsiteY2" fmla="*/ 257175 h 257175"/>
            </a:gdLst>
            <a:ahLst/>
            <a:cxnLst>
              <a:cxn ang="0">
                <a:pos x="connsiteX0" y="connsiteY0"/>
              </a:cxn>
              <a:cxn ang="0">
                <a:pos x="connsiteX1" y="connsiteY1"/>
              </a:cxn>
              <a:cxn ang="0">
                <a:pos x="connsiteX2" y="connsiteY2"/>
              </a:cxn>
            </a:cxnLst>
            <a:rect l="l" t="t" r="r" b="b"/>
            <a:pathLst>
              <a:path w="828675" h="257175">
                <a:moveTo>
                  <a:pt x="0" y="0"/>
                </a:moveTo>
                <a:cubicBezTo>
                  <a:pt x="83344" y="45244"/>
                  <a:pt x="166688" y="90488"/>
                  <a:pt x="304800" y="133350"/>
                </a:cubicBezTo>
                <a:cubicBezTo>
                  <a:pt x="442912" y="176212"/>
                  <a:pt x="635793" y="216693"/>
                  <a:pt x="828675" y="257175"/>
                </a:cubicBezTo>
              </a:path>
            </a:pathLst>
          </a:custGeom>
          <a:noFill/>
          <a:ln w="63500">
            <a:solidFill>
              <a:schemeClr val="accent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10150" y="3600450"/>
            <a:ext cx="619125" cy="369332"/>
          </a:xfrm>
          <a:prstGeom prst="rect">
            <a:avLst/>
          </a:prstGeom>
          <a:noFill/>
        </p:spPr>
        <p:txBody>
          <a:bodyPr wrap="square" rtlCol="0">
            <a:spAutoFit/>
          </a:bodyPr>
          <a:lstStyle/>
          <a:p>
            <a:r>
              <a:rPr lang="en-US" b="1" dirty="0">
                <a:solidFill>
                  <a:schemeClr val="accent5"/>
                </a:solidFill>
              </a:rPr>
              <a:t>RIJ</a:t>
            </a:r>
          </a:p>
        </p:txBody>
      </p:sp>
    </p:spTree>
    <p:extLst>
      <p:ext uri="{BB962C8B-B14F-4D97-AF65-F5344CB8AC3E}">
        <p14:creationId xmlns:p14="http://schemas.microsoft.com/office/powerpoint/2010/main" val="891240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Bow Echo Radar Depiction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407" t="23532" r="955" b="47136"/>
          <a:stretch/>
        </p:blipFill>
        <p:spPr>
          <a:xfrm rot="10800000">
            <a:off x="1809750" y="1690688"/>
            <a:ext cx="8572500"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9.25</a:t>
            </a:r>
          </a:p>
        </p:txBody>
      </p:sp>
    </p:spTree>
    <p:extLst>
      <p:ext uri="{BB962C8B-B14F-4D97-AF65-F5344CB8AC3E}">
        <p14:creationId xmlns:p14="http://schemas.microsoft.com/office/powerpoint/2010/main" val="2633067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Line-End Vortex Formation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2644" t="59650" r="628" b="20430"/>
          <a:stretch/>
        </p:blipFill>
        <p:spPr>
          <a:xfrm rot="10800000">
            <a:off x="3031252" y="1690688"/>
            <a:ext cx="6129495"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9.27</a:t>
            </a:r>
          </a:p>
        </p:txBody>
      </p:sp>
      <p:cxnSp>
        <p:nvCxnSpPr>
          <p:cNvPr id="7" name="Straight Arrow Connector 6"/>
          <p:cNvCxnSpPr/>
          <p:nvPr/>
        </p:nvCxnSpPr>
        <p:spPr>
          <a:xfrm flipH="1">
            <a:off x="6181726" y="4162425"/>
            <a:ext cx="809624" cy="781050"/>
          </a:xfrm>
          <a:prstGeom prst="straightConnector1">
            <a:avLst/>
          </a:prstGeom>
          <a:ln w="1016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60571" y="3422690"/>
            <a:ext cx="1316753" cy="369332"/>
          </a:xfrm>
          <a:prstGeom prst="rect">
            <a:avLst/>
          </a:prstGeom>
          <a:noFill/>
        </p:spPr>
        <p:txBody>
          <a:bodyPr wrap="square" rtlCol="0">
            <a:spAutoFit/>
          </a:bodyPr>
          <a:lstStyle/>
          <a:p>
            <a:r>
              <a:rPr lang="el-GR" dirty="0">
                <a:solidFill>
                  <a:schemeClr val="accent5"/>
                </a:solidFill>
              </a:rPr>
              <a:t>ω</a:t>
            </a:r>
            <a:r>
              <a:rPr lang="en-US" baseline="-25000" dirty="0">
                <a:solidFill>
                  <a:schemeClr val="accent5"/>
                </a:solidFill>
              </a:rPr>
              <a:t>H</a:t>
            </a:r>
            <a:r>
              <a:rPr lang="en-US" dirty="0">
                <a:solidFill>
                  <a:schemeClr val="accent5"/>
                </a:solidFill>
              </a:rPr>
              <a:t> ≈ </a:t>
            </a:r>
            <a:r>
              <a:rPr lang="el-GR" dirty="0">
                <a:solidFill>
                  <a:schemeClr val="accent5"/>
                </a:solidFill>
                <a:latin typeface="Times New Roman" panose="02020603050405020304" pitchFamily="18" charset="0"/>
                <a:cs typeface="Times New Roman" panose="02020603050405020304" pitchFamily="18" charset="0"/>
              </a:rPr>
              <a:t>η</a:t>
            </a:r>
            <a:r>
              <a:rPr lang="en-US" dirty="0">
                <a:solidFill>
                  <a:schemeClr val="accent5"/>
                </a:solidFill>
                <a:latin typeface="Times New Roman" panose="02020603050405020304" pitchFamily="18" charset="0"/>
                <a:cs typeface="Times New Roman" panose="02020603050405020304" pitchFamily="18" charset="0"/>
              </a:rPr>
              <a:t> &lt; 0</a:t>
            </a:r>
            <a:endParaRPr lang="en-US" dirty="0">
              <a:solidFill>
                <a:schemeClr val="accent5"/>
              </a:solidFill>
            </a:endParaRPr>
          </a:p>
        </p:txBody>
      </p:sp>
      <p:sp>
        <p:nvSpPr>
          <p:cNvPr id="10" name="Arrow: Curved Up 9"/>
          <p:cNvSpPr/>
          <p:nvPr/>
        </p:nvSpPr>
        <p:spPr>
          <a:xfrm>
            <a:off x="6976254" y="3607356"/>
            <a:ext cx="419100" cy="162997"/>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Up 10"/>
          <p:cNvSpPr/>
          <p:nvPr/>
        </p:nvSpPr>
        <p:spPr>
          <a:xfrm flipH="1">
            <a:off x="5972176" y="4080925"/>
            <a:ext cx="419100" cy="162997"/>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0315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Mesoscale Convective Vortices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636" t="53046" r="37356" b="27691"/>
          <a:stretch/>
        </p:blipFill>
        <p:spPr>
          <a:xfrm>
            <a:off x="3420344" y="1690688"/>
            <a:ext cx="5351312"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9.29a</a:t>
            </a:r>
          </a:p>
        </p:txBody>
      </p:sp>
    </p:spTree>
    <p:extLst>
      <p:ext uri="{BB962C8B-B14F-4D97-AF65-F5344CB8AC3E}">
        <p14:creationId xmlns:p14="http://schemas.microsoft.com/office/powerpoint/2010/main" val="2419140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Mesoscale Convective Vortices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6518" t="13900" r="37958" b="69245"/>
          <a:stretch/>
        </p:blipFill>
        <p:spPr>
          <a:xfrm rot="10800000">
            <a:off x="2592784" y="1690688"/>
            <a:ext cx="7006432" cy="4572000"/>
          </a:xfrm>
        </p:spPr>
      </p:pic>
      <p:sp>
        <p:nvSpPr>
          <p:cNvPr id="4" name="TextBox 3"/>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9.30b</a:t>
            </a:r>
          </a:p>
        </p:txBody>
      </p:sp>
    </p:spTree>
    <p:extLst>
      <p:ext uri="{BB962C8B-B14F-4D97-AF65-F5344CB8AC3E}">
        <p14:creationId xmlns:p14="http://schemas.microsoft.com/office/powerpoint/2010/main" val="3680132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MCS with MCV</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2344" t="7515" r="2433" b="63152"/>
          <a:stretch/>
        </p:blipFill>
        <p:spPr>
          <a:xfrm>
            <a:off x="4100018" y="1690688"/>
            <a:ext cx="3991963" cy="4572000"/>
          </a:xfrm>
        </p:spPr>
      </p:pic>
      <p:sp>
        <p:nvSpPr>
          <p:cNvPr id="6" name="TextBox 5"/>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9.31b</a:t>
            </a:r>
          </a:p>
        </p:txBody>
      </p:sp>
    </p:spTree>
    <p:extLst>
      <p:ext uri="{BB962C8B-B14F-4D97-AF65-F5344CB8AC3E}">
        <p14:creationId xmlns:p14="http://schemas.microsoft.com/office/powerpoint/2010/main" val="3217455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Stratiform Heating and Potential Vorticity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7735" t="9548" b="60321"/>
          <a:stretch/>
        </p:blipFill>
        <p:spPr bwMode="auto">
          <a:xfrm>
            <a:off x="1524000" y="2257425"/>
            <a:ext cx="357721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457700" y="4962525"/>
            <a:ext cx="495300" cy="523220"/>
          </a:xfrm>
          <a:prstGeom prst="rect">
            <a:avLst/>
          </a:prstGeom>
          <a:noFill/>
        </p:spPr>
        <p:txBody>
          <a:bodyPr wrap="square" rtlCol="0">
            <a:spAutoFit/>
          </a:bodyPr>
          <a:lstStyle/>
          <a:p>
            <a:r>
              <a:rPr lang="en-US" sz="2800" b="1" dirty="0">
                <a:solidFill>
                  <a:srgbClr val="FF0000"/>
                </a:solidFill>
              </a:rPr>
              <a:t>Q</a:t>
            </a:r>
          </a:p>
        </p:txBody>
      </p:sp>
      <p:sp>
        <p:nvSpPr>
          <p:cNvPr id="10" name="TextBox 9"/>
          <p:cNvSpPr txBox="1"/>
          <p:nvPr/>
        </p:nvSpPr>
        <p:spPr>
          <a:xfrm>
            <a:off x="1590675" y="1995815"/>
            <a:ext cx="495300" cy="523220"/>
          </a:xfrm>
          <a:prstGeom prst="rect">
            <a:avLst/>
          </a:prstGeom>
          <a:noFill/>
        </p:spPr>
        <p:txBody>
          <a:bodyPr wrap="square" rtlCol="0">
            <a:spAutoFit/>
          </a:bodyPr>
          <a:lstStyle/>
          <a:p>
            <a:r>
              <a:rPr lang="el-GR" sz="2800" b="1" dirty="0">
                <a:solidFill>
                  <a:srgbClr val="FF0000"/>
                </a:solidFill>
              </a:rPr>
              <a:t>θ</a:t>
            </a:r>
            <a:endParaRPr lang="en-US" sz="2800" b="1" dirty="0">
              <a:solidFill>
                <a:srgbClr val="FF00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172" y="1690688"/>
            <a:ext cx="4163006" cy="4296375"/>
          </a:xfrm>
          <a:prstGeom prst="rect">
            <a:avLst/>
          </a:prstGeom>
        </p:spPr>
      </p:pic>
      <p:sp>
        <p:nvSpPr>
          <p:cNvPr id="14" name="Freeform: Shape 13"/>
          <p:cNvSpPr/>
          <p:nvPr/>
        </p:nvSpPr>
        <p:spPr>
          <a:xfrm>
            <a:off x="7219950" y="3175701"/>
            <a:ext cx="2647950" cy="358080"/>
          </a:xfrm>
          <a:custGeom>
            <a:avLst/>
            <a:gdLst>
              <a:gd name="connsiteX0" fmla="*/ 0 w 2647950"/>
              <a:gd name="connsiteY0" fmla="*/ 44878 h 368734"/>
              <a:gd name="connsiteX1" fmla="*/ 685800 w 2647950"/>
              <a:gd name="connsiteY1" fmla="*/ 44878 h 368734"/>
              <a:gd name="connsiteX2" fmla="*/ 1381125 w 2647950"/>
              <a:gd name="connsiteY2" fmla="*/ 368728 h 368734"/>
              <a:gd name="connsiteX3" fmla="*/ 2000250 w 2647950"/>
              <a:gd name="connsiteY3" fmla="*/ 35353 h 368734"/>
              <a:gd name="connsiteX4" fmla="*/ 2647950 w 2647950"/>
              <a:gd name="connsiteY4" fmla="*/ 25828 h 368734"/>
              <a:gd name="connsiteX0" fmla="*/ 0 w 2647950"/>
              <a:gd name="connsiteY0" fmla="*/ 31163 h 355019"/>
              <a:gd name="connsiteX1" fmla="*/ 685800 w 2647950"/>
              <a:gd name="connsiteY1" fmla="*/ 31163 h 355019"/>
              <a:gd name="connsiteX2" fmla="*/ 1381125 w 2647950"/>
              <a:gd name="connsiteY2" fmla="*/ 355013 h 355019"/>
              <a:gd name="connsiteX3" fmla="*/ 2000250 w 2647950"/>
              <a:gd name="connsiteY3" fmla="*/ 21638 h 355019"/>
              <a:gd name="connsiteX4" fmla="*/ 2647950 w 2647950"/>
              <a:gd name="connsiteY4" fmla="*/ 12113 h 355019"/>
              <a:gd name="connsiteX0" fmla="*/ 0 w 2647950"/>
              <a:gd name="connsiteY0" fmla="*/ 26355 h 350210"/>
              <a:gd name="connsiteX1" fmla="*/ 685800 w 2647950"/>
              <a:gd name="connsiteY1" fmla="*/ 26355 h 350210"/>
              <a:gd name="connsiteX2" fmla="*/ 1381125 w 2647950"/>
              <a:gd name="connsiteY2" fmla="*/ 350205 h 350210"/>
              <a:gd name="connsiteX3" fmla="*/ 2000250 w 2647950"/>
              <a:gd name="connsiteY3" fmla="*/ 16830 h 350210"/>
              <a:gd name="connsiteX4" fmla="*/ 2647950 w 2647950"/>
              <a:gd name="connsiteY4" fmla="*/ 7305 h 350210"/>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34224 h 358080"/>
              <a:gd name="connsiteX1" fmla="*/ 685800 w 2647950"/>
              <a:gd name="connsiteY1" fmla="*/ 34224 h 358080"/>
              <a:gd name="connsiteX2" fmla="*/ 1390650 w 2647950"/>
              <a:gd name="connsiteY2" fmla="*/ 358074 h 358080"/>
              <a:gd name="connsiteX3" fmla="*/ 2000250 w 2647950"/>
              <a:gd name="connsiteY3" fmla="*/ 24699 h 358080"/>
              <a:gd name="connsiteX4" fmla="*/ 2647950 w 2647950"/>
              <a:gd name="connsiteY4" fmla="*/ 15174 h 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358080">
                <a:moveTo>
                  <a:pt x="0" y="34224"/>
                </a:moveTo>
                <a:cubicBezTo>
                  <a:pt x="227806" y="7236"/>
                  <a:pt x="454025" y="-19751"/>
                  <a:pt x="685800" y="34224"/>
                </a:cubicBezTo>
                <a:cubicBezTo>
                  <a:pt x="917575" y="88199"/>
                  <a:pt x="1171575" y="359662"/>
                  <a:pt x="1390650" y="358074"/>
                </a:cubicBezTo>
                <a:cubicBezTo>
                  <a:pt x="1609725" y="356487"/>
                  <a:pt x="1790700" y="81849"/>
                  <a:pt x="2000250" y="24699"/>
                </a:cubicBezTo>
                <a:cubicBezTo>
                  <a:pt x="2209800" y="-32451"/>
                  <a:pt x="2429668" y="29461"/>
                  <a:pt x="2647950" y="15174"/>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flipV="1">
            <a:off x="7217714" y="3803010"/>
            <a:ext cx="2647950" cy="358080"/>
          </a:xfrm>
          <a:custGeom>
            <a:avLst/>
            <a:gdLst>
              <a:gd name="connsiteX0" fmla="*/ 0 w 2647950"/>
              <a:gd name="connsiteY0" fmla="*/ 44878 h 368734"/>
              <a:gd name="connsiteX1" fmla="*/ 685800 w 2647950"/>
              <a:gd name="connsiteY1" fmla="*/ 44878 h 368734"/>
              <a:gd name="connsiteX2" fmla="*/ 1381125 w 2647950"/>
              <a:gd name="connsiteY2" fmla="*/ 368728 h 368734"/>
              <a:gd name="connsiteX3" fmla="*/ 2000250 w 2647950"/>
              <a:gd name="connsiteY3" fmla="*/ 35353 h 368734"/>
              <a:gd name="connsiteX4" fmla="*/ 2647950 w 2647950"/>
              <a:gd name="connsiteY4" fmla="*/ 25828 h 368734"/>
              <a:gd name="connsiteX0" fmla="*/ 0 w 2647950"/>
              <a:gd name="connsiteY0" fmla="*/ 31163 h 355019"/>
              <a:gd name="connsiteX1" fmla="*/ 685800 w 2647950"/>
              <a:gd name="connsiteY1" fmla="*/ 31163 h 355019"/>
              <a:gd name="connsiteX2" fmla="*/ 1381125 w 2647950"/>
              <a:gd name="connsiteY2" fmla="*/ 355013 h 355019"/>
              <a:gd name="connsiteX3" fmla="*/ 2000250 w 2647950"/>
              <a:gd name="connsiteY3" fmla="*/ 21638 h 355019"/>
              <a:gd name="connsiteX4" fmla="*/ 2647950 w 2647950"/>
              <a:gd name="connsiteY4" fmla="*/ 12113 h 355019"/>
              <a:gd name="connsiteX0" fmla="*/ 0 w 2647950"/>
              <a:gd name="connsiteY0" fmla="*/ 26355 h 350210"/>
              <a:gd name="connsiteX1" fmla="*/ 685800 w 2647950"/>
              <a:gd name="connsiteY1" fmla="*/ 26355 h 350210"/>
              <a:gd name="connsiteX2" fmla="*/ 1381125 w 2647950"/>
              <a:gd name="connsiteY2" fmla="*/ 350205 h 350210"/>
              <a:gd name="connsiteX3" fmla="*/ 2000250 w 2647950"/>
              <a:gd name="connsiteY3" fmla="*/ 16830 h 350210"/>
              <a:gd name="connsiteX4" fmla="*/ 2647950 w 2647950"/>
              <a:gd name="connsiteY4" fmla="*/ 7305 h 350210"/>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34224 h 358080"/>
              <a:gd name="connsiteX1" fmla="*/ 685800 w 2647950"/>
              <a:gd name="connsiteY1" fmla="*/ 34224 h 358080"/>
              <a:gd name="connsiteX2" fmla="*/ 1390650 w 2647950"/>
              <a:gd name="connsiteY2" fmla="*/ 358074 h 358080"/>
              <a:gd name="connsiteX3" fmla="*/ 2000250 w 2647950"/>
              <a:gd name="connsiteY3" fmla="*/ 24699 h 358080"/>
              <a:gd name="connsiteX4" fmla="*/ 2647950 w 2647950"/>
              <a:gd name="connsiteY4" fmla="*/ 15174 h 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358080">
                <a:moveTo>
                  <a:pt x="0" y="34224"/>
                </a:moveTo>
                <a:cubicBezTo>
                  <a:pt x="227806" y="7236"/>
                  <a:pt x="454025" y="-19751"/>
                  <a:pt x="685800" y="34224"/>
                </a:cubicBezTo>
                <a:cubicBezTo>
                  <a:pt x="917575" y="88199"/>
                  <a:pt x="1171575" y="359662"/>
                  <a:pt x="1390650" y="358074"/>
                </a:cubicBezTo>
                <a:cubicBezTo>
                  <a:pt x="1609725" y="356487"/>
                  <a:pt x="1790700" y="81849"/>
                  <a:pt x="2000250" y="24699"/>
                </a:cubicBezTo>
                <a:cubicBezTo>
                  <a:pt x="2209800" y="-32451"/>
                  <a:pt x="2429668" y="29461"/>
                  <a:pt x="2647950" y="15174"/>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p:cNvSpPr/>
          <p:nvPr/>
        </p:nvSpPr>
        <p:spPr>
          <a:xfrm>
            <a:off x="10530178" y="3354741"/>
            <a:ext cx="118772" cy="627309"/>
          </a:xfrm>
          <a:prstGeom prst="rightBrac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0764121" y="2379619"/>
            <a:ext cx="1233197" cy="2308324"/>
          </a:xfrm>
          <a:prstGeom prst="rect">
            <a:avLst/>
          </a:prstGeom>
          <a:noFill/>
        </p:spPr>
        <p:txBody>
          <a:bodyPr wrap="square" rtlCol="0">
            <a:spAutoFit/>
          </a:bodyPr>
          <a:lstStyle/>
          <a:p>
            <a:r>
              <a:rPr lang="en-US" dirty="0"/>
              <a:t>Increased static stability, increased vertical vorticity, increased IPV</a:t>
            </a:r>
          </a:p>
        </p:txBody>
      </p:sp>
      <p:sp>
        <p:nvSpPr>
          <p:cNvPr id="18" name="TextBox 17"/>
          <p:cNvSpPr txBox="1"/>
          <p:nvPr/>
        </p:nvSpPr>
        <p:spPr>
          <a:xfrm>
            <a:off x="7185804" y="6521570"/>
            <a:ext cx="5006196" cy="369332"/>
          </a:xfrm>
          <a:prstGeom prst="rect">
            <a:avLst/>
          </a:prstGeom>
          <a:noFill/>
        </p:spPr>
        <p:txBody>
          <a:bodyPr wrap="square" rtlCol="0">
            <a:spAutoFit/>
          </a:bodyPr>
          <a:lstStyle/>
          <a:p>
            <a:pPr algn="r"/>
            <a:r>
              <a:rPr lang="en-US" i="1" dirty="0"/>
              <a:t>Left: </a:t>
            </a:r>
            <a:r>
              <a:rPr lang="en-US" i="1" dirty="0" err="1"/>
              <a:t>Houze</a:t>
            </a:r>
            <a:r>
              <a:rPr lang="en-US" i="1" dirty="0"/>
              <a:t> (1997, </a:t>
            </a:r>
            <a:r>
              <a:rPr lang="en-US" dirty="0"/>
              <a:t>J. Atmos. Sci.</a:t>
            </a:r>
            <a:r>
              <a:rPr lang="en-US" i="1" dirty="0"/>
              <a:t>), their Fig. 3</a:t>
            </a:r>
          </a:p>
        </p:txBody>
      </p:sp>
      <p:sp>
        <p:nvSpPr>
          <p:cNvPr id="19" name="Freeform: Shape 18"/>
          <p:cNvSpPr/>
          <p:nvPr/>
        </p:nvSpPr>
        <p:spPr>
          <a:xfrm>
            <a:off x="7217714" y="4839288"/>
            <a:ext cx="2647950" cy="358080"/>
          </a:xfrm>
          <a:custGeom>
            <a:avLst/>
            <a:gdLst>
              <a:gd name="connsiteX0" fmla="*/ 0 w 2647950"/>
              <a:gd name="connsiteY0" fmla="*/ 44878 h 368734"/>
              <a:gd name="connsiteX1" fmla="*/ 685800 w 2647950"/>
              <a:gd name="connsiteY1" fmla="*/ 44878 h 368734"/>
              <a:gd name="connsiteX2" fmla="*/ 1381125 w 2647950"/>
              <a:gd name="connsiteY2" fmla="*/ 368728 h 368734"/>
              <a:gd name="connsiteX3" fmla="*/ 2000250 w 2647950"/>
              <a:gd name="connsiteY3" fmla="*/ 35353 h 368734"/>
              <a:gd name="connsiteX4" fmla="*/ 2647950 w 2647950"/>
              <a:gd name="connsiteY4" fmla="*/ 25828 h 368734"/>
              <a:gd name="connsiteX0" fmla="*/ 0 w 2647950"/>
              <a:gd name="connsiteY0" fmla="*/ 31163 h 355019"/>
              <a:gd name="connsiteX1" fmla="*/ 685800 w 2647950"/>
              <a:gd name="connsiteY1" fmla="*/ 31163 h 355019"/>
              <a:gd name="connsiteX2" fmla="*/ 1381125 w 2647950"/>
              <a:gd name="connsiteY2" fmla="*/ 355013 h 355019"/>
              <a:gd name="connsiteX3" fmla="*/ 2000250 w 2647950"/>
              <a:gd name="connsiteY3" fmla="*/ 21638 h 355019"/>
              <a:gd name="connsiteX4" fmla="*/ 2647950 w 2647950"/>
              <a:gd name="connsiteY4" fmla="*/ 12113 h 355019"/>
              <a:gd name="connsiteX0" fmla="*/ 0 w 2647950"/>
              <a:gd name="connsiteY0" fmla="*/ 26355 h 350210"/>
              <a:gd name="connsiteX1" fmla="*/ 685800 w 2647950"/>
              <a:gd name="connsiteY1" fmla="*/ 26355 h 350210"/>
              <a:gd name="connsiteX2" fmla="*/ 1381125 w 2647950"/>
              <a:gd name="connsiteY2" fmla="*/ 350205 h 350210"/>
              <a:gd name="connsiteX3" fmla="*/ 2000250 w 2647950"/>
              <a:gd name="connsiteY3" fmla="*/ 16830 h 350210"/>
              <a:gd name="connsiteX4" fmla="*/ 2647950 w 2647950"/>
              <a:gd name="connsiteY4" fmla="*/ 7305 h 350210"/>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34224 h 358080"/>
              <a:gd name="connsiteX1" fmla="*/ 685800 w 2647950"/>
              <a:gd name="connsiteY1" fmla="*/ 34224 h 358080"/>
              <a:gd name="connsiteX2" fmla="*/ 1390650 w 2647950"/>
              <a:gd name="connsiteY2" fmla="*/ 358074 h 358080"/>
              <a:gd name="connsiteX3" fmla="*/ 2000250 w 2647950"/>
              <a:gd name="connsiteY3" fmla="*/ 24699 h 358080"/>
              <a:gd name="connsiteX4" fmla="*/ 2647950 w 2647950"/>
              <a:gd name="connsiteY4" fmla="*/ 15174 h 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358080">
                <a:moveTo>
                  <a:pt x="0" y="34224"/>
                </a:moveTo>
                <a:cubicBezTo>
                  <a:pt x="227806" y="7236"/>
                  <a:pt x="454025" y="-19751"/>
                  <a:pt x="685800" y="34224"/>
                </a:cubicBezTo>
                <a:cubicBezTo>
                  <a:pt x="917575" y="88199"/>
                  <a:pt x="1171575" y="359662"/>
                  <a:pt x="1390650" y="358074"/>
                </a:cubicBezTo>
                <a:cubicBezTo>
                  <a:pt x="1609725" y="356487"/>
                  <a:pt x="1790700" y="81849"/>
                  <a:pt x="2000250" y="24699"/>
                </a:cubicBezTo>
                <a:cubicBezTo>
                  <a:pt x="2209800" y="-32451"/>
                  <a:pt x="2429668" y="29461"/>
                  <a:pt x="2647950" y="15174"/>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flipH="1">
            <a:off x="6733057" y="4161090"/>
            <a:ext cx="118772" cy="627309"/>
          </a:xfrm>
          <a:prstGeom prst="rightBrac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5419622" y="3736080"/>
            <a:ext cx="1233197" cy="1477328"/>
          </a:xfrm>
          <a:prstGeom prst="rect">
            <a:avLst/>
          </a:prstGeom>
          <a:noFill/>
        </p:spPr>
        <p:txBody>
          <a:bodyPr wrap="square" rtlCol="0">
            <a:spAutoFit/>
          </a:bodyPr>
          <a:lstStyle/>
          <a:p>
            <a:pPr algn="r"/>
            <a:r>
              <a:rPr lang="en-US" dirty="0"/>
              <a:t>Decreased static stability, decreased IPV</a:t>
            </a:r>
          </a:p>
        </p:txBody>
      </p:sp>
    </p:spTree>
    <p:extLst>
      <p:ext uri="{BB962C8B-B14F-4D97-AF65-F5344CB8AC3E}">
        <p14:creationId xmlns:p14="http://schemas.microsoft.com/office/powerpoint/2010/main" val="24112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MCV Potential Vorticity Structure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270" t="57242" r="16583" b="20869"/>
          <a:stretch/>
        </p:blipFill>
        <p:spPr>
          <a:xfrm rot="10800000">
            <a:off x="2895600" y="1690688"/>
            <a:ext cx="6400800" cy="4572000"/>
          </a:xfrm>
        </p:spPr>
      </p:pic>
      <p:sp>
        <p:nvSpPr>
          <p:cNvPr id="5" name="Freeform: Shape 4"/>
          <p:cNvSpPr/>
          <p:nvPr/>
        </p:nvSpPr>
        <p:spPr>
          <a:xfrm>
            <a:off x="5446064" y="4084079"/>
            <a:ext cx="2647950" cy="358080"/>
          </a:xfrm>
          <a:custGeom>
            <a:avLst/>
            <a:gdLst>
              <a:gd name="connsiteX0" fmla="*/ 0 w 2647950"/>
              <a:gd name="connsiteY0" fmla="*/ 44878 h 368734"/>
              <a:gd name="connsiteX1" fmla="*/ 685800 w 2647950"/>
              <a:gd name="connsiteY1" fmla="*/ 44878 h 368734"/>
              <a:gd name="connsiteX2" fmla="*/ 1381125 w 2647950"/>
              <a:gd name="connsiteY2" fmla="*/ 368728 h 368734"/>
              <a:gd name="connsiteX3" fmla="*/ 2000250 w 2647950"/>
              <a:gd name="connsiteY3" fmla="*/ 35353 h 368734"/>
              <a:gd name="connsiteX4" fmla="*/ 2647950 w 2647950"/>
              <a:gd name="connsiteY4" fmla="*/ 25828 h 368734"/>
              <a:gd name="connsiteX0" fmla="*/ 0 w 2647950"/>
              <a:gd name="connsiteY0" fmla="*/ 31163 h 355019"/>
              <a:gd name="connsiteX1" fmla="*/ 685800 w 2647950"/>
              <a:gd name="connsiteY1" fmla="*/ 31163 h 355019"/>
              <a:gd name="connsiteX2" fmla="*/ 1381125 w 2647950"/>
              <a:gd name="connsiteY2" fmla="*/ 355013 h 355019"/>
              <a:gd name="connsiteX3" fmla="*/ 2000250 w 2647950"/>
              <a:gd name="connsiteY3" fmla="*/ 21638 h 355019"/>
              <a:gd name="connsiteX4" fmla="*/ 2647950 w 2647950"/>
              <a:gd name="connsiteY4" fmla="*/ 12113 h 355019"/>
              <a:gd name="connsiteX0" fmla="*/ 0 w 2647950"/>
              <a:gd name="connsiteY0" fmla="*/ 26355 h 350210"/>
              <a:gd name="connsiteX1" fmla="*/ 685800 w 2647950"/>
              <a:gd name="connsiteY1" fmla="*/ 26355 h 350210"/>
              <a:gd name="connsiteX2" fmla="*/ 1381125 w 2647950"/>
              <a:gd name="connsiteY2" fmla="*/ 350205 h 350210"/>
              <a:gd name="connsiteX3" fmla="*/ 2000250 w 2647950"/>
              <a:gd name="connsiteY3" fmla="*/ 16830 h 350210"/>
              <a:gd name="connsiteX4" fmla="*/ 2647950 w 2647950"/>
              <a:gd name="connsiteY4" fmla="*/ 7305 h 350210"/>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34224 h 358080"/>
              <a:gd name="connsiteX1" fmla="*/ 685800 w 2647950"/>
              <a:gd name="connsiteY1" fmla="*/ 34224 h 358080"/>
              <a:gd name="connsiteX2" fmla="*/ 1390650 w 2647950"/>
              <a:gd name="connsiteY2" fmla="*/ 358074 h 358080"/>
              <a:gd name="connsiteX3" fmla="*/ 2000250 w 2647950"/>
              <a:gd name="connsiteY3" fmla="*/ 24699 h 358080"/>
              <a:gd name="connsiteX4" fmla="*/ 2647950 w 2647950"/>
              <a:gd name="connsiteY4" fmla="*/ 15174 h 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358080">
                <a:moveTo>
                  <a:pt x="0" y="34224"/>
                </a:moveTo>
                <a:cubicBezTo>
                  <a:pt x="227806" y="7236"/>
                  <a:pt x="454025" y="-19751"/>
                  <a:pt x="685800" y="34224"/>
                </a:cubicBezTo>
                <a:cubicBezTo>
                  <a:pt x="917575" y="88199"/>
                  <a:pt x="1171575" y="359662"/>
                  <a:pt x="1390650" y="358074"/>
                </a:cubicBezTo>
                <a:cubicBezTo>
                  <a:pt x="1609725" y="356487"/>
                  <a:pt x="1790700" y="81849"/>
                  <a:pt x="2000250" y="24699"/>
                </a:cubicBezTo>
                <a:cubicBezTo>
                  <a:pt x="2209800" y="-32451"/>
                  <a:pt x="2429668" y="29461"/>
                  <a:pt x="2647950" y="15174"/>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p:nvSpPr>
        <p:spPr>
          <a:xfrm flipV="1">
            <a:off x="5446064" y="4784085"/>
            <a:ext cx="2647950" cy="358080"/>
          </a:xfrm>
          <a:custGeom>
            <a:avLst/>
            <a:gdLst>
              <a:gd name="connsiteX0" fmla="*/ 0 w 2647950"/>
              <a:gd name="connsiteY0" fmla="*/ 44878 h 368734"/>
              <a:gd name="connsiteX1" fmla="*/ 685800 w 2647950"/>
              <a:gd name="connsiteY1" fmla="*/ 44878 h 368734"/>
              <a:gd name="connsiteX2" fmla="*/ 1381125 w 2647950"/>
              <a:gd name="connsiteY2" fmla="*/ 368728 h 368734"/>
              <a:gd name="connsiteX3" fmla="*/ 2000250 w 2647950"/>
              <a:gd name="connsiteY3" fmla="*/ 35353 h 368734"/>
              <a:gd name="connsiteX4" fmla="*/ 2647950 w 2647950"/>
              <a:gd name="connsiteY4" fmla="*/ 25828 h 368734"/>
              <a:gd name="connsiteX0" fmla="*/ 0 w 2647950"/>
              <a:gd name="connsiteY0" fmla="*/ 31163 h 355019"/>
              <a:gd name="connsiteX1" fmla="*/ 685800 w 2647950"/>
              <a:gd name="connsiteY1" fmla="*/ 31163 h 355019"/>
              <a:gd name="connsiteX2" fmla="*/ 1381125 w 2647950"/>
              <a:gd name="connsiteY2" fmla="*/ 355013 h 355019"/>
              <a:gd name="connsiteX3" fmla="*/ 2000250 w 2647950"/>
              <a:gd name="connsiteY3" fmla="*/ 21638 h 355019"/>
              <a:gd name="connsiteX4" fmla="*/ 2647950 w 2647950"/>
              <a:gd name="connsiteY4" fmla="*/ 12113 h 355019"/>
              <a:gd name="connsiteX0" fmla="*/ 0 w 2647950"/>
              <a:gd name="connsiteY0" fmla="*/ 26355 h 350210"/>
              <a:gd name="connsiteX1" fmla="*/ 685800 w 2647950"/>
              <a:gd name="connsiteY1" fmla="*/ 26355 h 350210"/>
              <a:gd name="connsiteX2" fmla="*/ 1381125 w 2647950"/>
              <a:gd name="connsiteY2" fmla="*/ 350205 h 350210"/>
              <a:gd name="connsiteX3" fmla="*/ 2000250 w 2647950"/>
              <a:gd name="connsiteY3" fmla="*/ 16830 h 350210"/>
              <a:gd name="connsiteX4" fmla="*/ 2647950 w 2647950"/>
              <a:gd name="connsiteY4" fmla="*/ 7305 h 350210"/>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44878 h 368734"/>
              <a:gd name="connsiteX1" fmla="*/ 685800 w 2647950"/>
              <a:gd name="connsiteY1" fmla="*/ 44878 h 368734"/>
              <a:gd name="connsiteX2" fmla="*/ 1390650 w 2647950"/>
              <a:gd name="connsiteY2" fmla="*/ 368728 h 368734"/>
              <a:gd name="connsiteX3" fmla="*/ 2000250 w 2647950"/>
              <a:gd name="connsiteY3" fmla="*/ 35353 h 368734"/>
              <a:gd name="connsiteX4" fmla="*/ 2647950 w 2647950"/>
              <a:gd name="connsiteY4" fmla="*/ 25828 h 368734"/>
              <a:gd name="connsiteX0" fmla="*/ 0 w 2647950"/>
              <a:gd name="connsiteY0" fmla="*/ 34224 h 358080"/>
              <a:gd name="connsiteX1" fmla="*/ 685800 w 2647950"/>
              <a:gd name="connsiteY1" fmla="*/ 34224 h 358080"/>
              <a:gd name="connsiteX2" fmla="*/ 1390650 w 2647950"/>
              <a:gd name="connsiteY2" fmla="*/ 358074 h 358080"/>
              <a:gd name="connsiteX3" fmla="*/ 2000250 w 2647950"/>
              <a:gd name="connsiteY3" fmla="*/ 24699 h 358080"/>
              <a:gd name="connsiteX4" fmla="*/ 2647950 w 2647950"/>
              <a:gd name="connsiteY4" fmla="*/ 15174 h 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358080">
                <a:moveTo>
                  <a:pt x="0" y="34224"/>
                </a:moveTo>
                <a:cubicBezTo>
                  <a:pt x="227806" y="7236"/>
                  <a:pt x="454025" y="-19751"/>
                  <a:pt x="685800" y="34224"/>
                </a:cubicBezTo>
                <a:cubicBezTo>
                  <a:pt x="917575" y="88199"/>
                  <a:pt x="1171575" y="359662"/>
                  <a:pt x="1390650" y="358074"/>
                </a:cubicBezTo>
                <a:cubicBezTo>
                  <a:pt x="1609725" y="356487"/>
                  <a:pt x="1790700" y="81849"/>
                  <a:pt x="2000250" y="24699"/>
                </a:cubicBezTo>
                <a:cubicBezTo>
                  <a:pt x="2209800" y="-32451"/>
                  <a:pt x="2429668" y="29461"/>
                  <a:pt x="2647950" y="15174"/>
                </a:cubicBez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9.34</a:t>
            </a:r>
          </a:p>
        </p:txBody>
      </p:sp>
    </p:spTree>
    <p:extLst>
      <p:ext uri="{BB962C8B-B14F-4D97-AF65-F5344CB8AC3E}">
        <p14:creationId xmlns:p14="http://schemas.microsoft.com/office/powerpoint/2010/main" val="100564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Bow Echoes and Line Echo Wave Patterns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551" t="55916" r="7558" b="20295"/>
          <a:stretch/>
        </p:blipFill>
        <p:spPr>
          <a:xfrm rot="10800000">
            <a:off x="1771655" y="1690688"/>
            <a:ext cx="8648689"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9.5</a:t>
            </a:r>
          </a:p>
        </p:txBody>
      </p:sp>
    </p:spTree>
    <p:extLst>
      <p:ext uri="{BB962C8B-B14F-4D97-AF65-F5344CB8AC3E}">
        <p14:creationId xmlns:p14="http://schemas.microsoft.com/office/powerpoint/2010/main" val="201885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MCVs and Convective Redevelopment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3809" t="27910" r="1230" b="52170"/>
          <a:stretch/>
        </p:blipFill>
        <p:spPr>
          <a:xfrm rot="10800000">
            <a:off x="1066800" y="1638984"/>
            <a:ext cx="10058400" cy="3675966"/>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9.34</a:t>
            </a:r>
          </a:p>
        </p:txBody>
      </p:sp>
      <p:sp>
        <p:nvSpPr>
          <p:cNvPr id="6" name="Arrow: Right 5"/>
          <p:cNvSpPr/>
          <p:nvPr/>
        </p:nvSpPr>
        <p:spPr>
          <a:xfrm>
            <a:off x="4305300" y="2571750"/>
            <a:ext cx="1295400"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14812" y="2202418"/>
            <a:ext cx="1476375" cy="369332"/>
          </a:xfrm>
          <a:prstGeom prst="rect">
            <a:avLst/>
          </a:prstGeom>
          <a:noFill/>
        </p:spPr>
        <p:txBody>
          <a:bodyPr wrap="square" rtlCol="0">
            <a:spAutoFit/>
          </a:bodyPr>
          <a:lstStyle/>
          <a:p>
            <a:pPr algn="ctr"/>
            <a:r>
              <a:rPr lang="en-US" b="1" dirty="0">
                <a:solidFill>
                  <a:srgbClr val="FF0000"/>
                </a:solidFill>
              </a:rPr>
              <a:t>mean wind</a:t>
            </a:r>
          </a:p>
        </p:txBody>
      </p:sp>
      <p:sp>
        <p:nvSpPr>
          <p:cNvPr id="9" name="TextBox 8"/>
          <p:cNvSpPr txBox="1"/>
          <p:nvPr/>
        </p:nvSpPr>
        <p:spPr>
          <a:xfrm>
            <a:off x="4619625" y="2918888"/>
            <a:ext cx="1476375" cy="646331"/>
          </a:xfrm>
          <a:prstGeom prst="rect">
            <a:avLst/>
          </a:prstGeom>
          <a:noFill/>
        </p:spPr>
        <p:txBody>
          <a:bodyPr wrap="square" rtlCol="0">
            <a:spAutoFit/>
          </a:bodyPr>
          <a:lstStyle/>
          <a:p>
            <a:pPr algn="ctr"/>
            <a:r>
              <a:rPr lang="en-US" b="1" dirty="0"/>
              <a:t>MCV-relative wind</a:t>
            </a:r>
          </a:p>
        </p:txBody>
      </p:sp>
      <p:sp>
        <p:nvSpPr>
          <p:cNvPr id="10" name="TextBox 9"/>
          <p:cNvSpPr txBox="1"/>
          <p:nvPr/>
        </p:nvSpPr>
        <p:spPr>
          <a:xfrm>
            <a:off x="1490663" y="5386842"/>
            <a:ext cx="4110037" cy="923330"/>
          </a:xfrm>
          <a:prstGeom prst="rect">
            <a:avLst/>
          </a:prstGeom>
          <a:noFill/>
        </p:spPr>
        <p:txBody>
          <a:bodyPr wrap="square" rtlCol="0">
            <a:spAutoFit/>
          </a:bodyPr>
          <a:lstStyle/>
          <a:p>
            <a:pPr algn="ctr"/>
            <a:r>
              <a:rPr lang="en-US" dirty="0"/>
              <a:t>Air parcels along MCV-relative streamlines that conserve </a:t>
            </a:r>
            <a:r>
              <a:rPr lang="el-GR" dirty="0"/>
              <a:t>θ</a:t>
            </a:r>
            <a:r>
              <a:rPr lang="en-US" dirty="0"/>
              <a:t> will ascend east and descend west of the MCV.</a:t>
            </a:r>
          </a:p>
        </p:txBody>
      </p:sp>
      <p:sp>
        <p:nvSpPr>
          <p:cNvPr id="11" name="TextBox 10"/>
          <p:cNvSpPr txBox="1"/>
          <p:nvPr/>
        </p:nvSpPr>
        <p:spPr>
          <a:xfrm>
            <a:off x="6738938" y="5248342"/>
            <a:ext cx="4110037" cy="1200329"/>
          </a:xfrm>
          <a:prstGeom prst="rect">
            <a:avLst/>
          </a:prstGeom>
          <a:noFill/>
        </p:spPr>
        <p:txBody>
          <a:bodyPr wrap="square" rtlCol="0">
            <a:spAutoFit/>
          </a:bodyPr>
          <a:lstStyle/>
          <a:p>
            <a:pPr algn="ctr"/>
            <a:r>
              <a:rPr lang="en-US" dirty="0"/>
              <a:t>Westerly shear implies a N-S temperature gradient from thermal wind. Rotational flow with the MCV fosters ascent east and descent west.</a:t>
            </a:r>
          </a:p>
        </p:txBody>
      </p:sp>
    </p:spTree>
    <p:extLst>
      <p:ext uri="{BB962C8B-B14F-4D97-AF65-F5344CB8AC3E}">
        <p14:creationId xmlns:p14="http://schemas.microsoft.com/office/powerpoint/2010/main" val="101264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Mesoscale Convective Complexes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1632" t="16465" r="1287" b="54194"/>
          <a:stretch/>
        </p:blipFill>
        <p:spPr>
          <a:xfrm rot="10800000">
            <a:off x="3995351" y="1690688"/>
            <a:ext cx="4201297"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9.6</a:t>
            </a:r>
          </a:p>
        </p:txBody>
      </p:sp>
    </p:spTree>
    <p:extLst>
      <p:ext uri="{BB962C8B-B14F-4D97-AF65-F5344CB8AC3E}">
        <p14:creationId xmlns:p14="http://schemas.microsoft.com/office/powerpoint/2010/main" val="417164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Upscale Growth Relative to Vertical Shear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4541" t="7408" r="2741" b="70785"/>
          <a:stretch/>
        </p:blipFill>
        <p:spPr>
          <a:xfrm>
            <a:off x="3602182" y="1690688"/>
            <a:ext cx="4987635"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9.2</a:t>
            </a:r>
          </a:p>
        </p:txBody>
      </p:sp>
      <p:sp>
        <p:nvSpPr>
          <p:cNvPr id="6" name="TextBox 5"/>
          <p:cNvSpPr txBox="1"/>
          <p:nvPr/>
        </p:nvSpPr>
        <p:spPr>
          <a:xfrm>
            <a:off x="543465" y="3099525"/>
            <a:ext cx="2475781" cy="1754326"/>
          </a:xfrm>
          <a:prstGeom prst="rect">
            <a:avLst/>
          </a:prstGeom>
          <a:noFill/>
        </p:spPr>
        <p:txBody>
          <a:bodyPr wrap="square" rtlCol="0">
            <a:spAutoFit/>
          </a:bodyPr>
          <a:lstStyle/>
          <a:p>
            <a:pPr algn="r"/>
            <a:r>
              <a:rPr lang="en-US" dirty="0"/>
              <a:t>Upscale growth is favored when the vertical wind shear is parallel to the boundary along which convection initiated.</a:t>
            </a:r>
          </a:p>
        </p:txBody>
      </p:sp>
      <p:sp>
        <p:nvSpPr>
          <p:cNvPr id="7" name="TextBox 6"/>
          <p:cNvSpPr txBox="1"/>
          <p:nvPr/>
        </p:nvSpPr>
        <p:spPr>
          <a:xfrm>
            <a:off x="9072894" y="2813467"/>
            <a:ext cx="2475781" cy="2585323"/>
          </a:xfrm>
          <a:prstGeom prst="rect">
            <a:avLst/>
          </a:prstGeom>
          <a:noFill/>
        </p:spPr>
        <p:txBody>
          <a:bodyPr wrap="square" rtlCol="0">
            <a:spAutoFit/>
          </a:bodyPr>
          <a:lstStyle/>
          <a:p>
            <a:r>
              <a:rPr lang="en-US" dirty="0"/>
              <a:t>Upscale growth is less likely when the vertical wind shear is ~45° to the boundary along which convection initiated. Larger angles often support splitting supercells that interact with each other.</a:t>
            </a:r>
          </a:p>
        </p:txBody>
      </p:sp>
    </p:spTree>
    <p:extLst>
      <p:ext uri="{BB962C8B-B14F-4D97-AF65-F5344CB8AC3E}">
        <p14:creationId xmlns:p14="http://schemas.microsoft.com/office/powerpoint/2010/main" val="1274559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Model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552" t="6854" r="2741" b="72568"/>
          <a:stretch/>
        </p:blipFill>
        <p:spPr>
          <a:xfrm rot="60000">
            <a:off x="942294" y="1827440"/>
            <a:ext cx="10306589" cy="4067667"/>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9.7</a:t>
            </a:r>
          </a:p>
        </p:txBody>
      </p:sp>
    </p:spTree>
    <p:extLst>
      <p:ext uri="{BB962C8B-B14F-4D97-AF65-F5344CB8AC3E}">
        <p14:creationId xmlns:p14="http://schemas.microsoft.com/office/powerpoint/2010/main" val="159724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Model Representation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915" t="28360" r="2378" b="20492"/>
          <a:stretch/>
        </p:blipFill>
        <p:spPr>
          <a:xfrm rot="10800000">
            <a:off x="3765698" y="1690688"/>
            <a:ext cx="4660604"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9.3a-d</a:t>
            </a:r>
          </a:p>
        </p:txBody>
      </p:sp>
    </p:spTree>
    <p:extLst>
      <p:ext uri="{BB962C8B-B14F-4D97-AF65-F5344CB8AC3E}">
        <p14:creationId xmlns:p14="http://schemas.microsoft.com/office/powerpoint/2010/main" val="377983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Mass + Kinematic Fields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5373" t="7384" r="12825" b="61596"/>
          <a:stretch/>
        </p:blipFill>
        <p:spPr>
          <a:xfrm>
            <a:off x="3320143" y="1690688"/>
            <a:ext cx="5551714"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9.10</a:t>
            </a:r>
          </a:p>
        </p:txBody>
      </p:sp>
    </p:spTree>
    <p:extLst>
      <p:ext uri="{BB962C8B-B14F-4D97-AF65-F5344CB8AC3E}">
        <p14:creationId xmlns:p14="http://schemas.microsoft.com/office/powerpoint/2010/main" val="179386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Vertical Wind Profile (Trailing Stratiform MCS)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354" t="50018" r="4542" b="20869"/>
          <a:stretch/>
        </p:blipFill>
        <p:spPr>
          <a:xfrm rot="10800000">
            <a:off x="2034053" y="1690688"/>
            <a:ext cx="3437594" cy="4572000"/>
          </a:xfrm>
        </p:spPr>
      </p:pic>
      <p:sp>
        <p:nvSpPr>
          <p:cNvPr id="5" name="TextBox 4"/>
          <p:cNvSpPr txBox="1"/>
          <p:nvPr/>
        </p:nvSpPr>
        <p:spPr>
          <a:xfrm>
            <a:off x="7185804" y="6521570"/>
            <a:ext cx="5006196" cy="369332"/>
          </a:xfrm>
          <a:prstGeom prst="rect">
            <a:avLst/>
          </a:prstGeom>
          <a:noFill/>
        </p:spPr>
        <p:txBody>
          <a:bodyPr wrap="square" rtlCol="0">
            <a:spAutoFit/>
          </a:bodyPr>
          <a:lstStyle/>
          <a:p>
            <a:pPr algn="r"/>
            <a:r>
              <a:rPr lang="en-US" i="1" dirty="0" err="1"/>
              <a:t>Markowski</a:t>
            </a:r>
            <a:r>
              <a:rPr lang="en-US" i="1" dirty="0"/>
              <a:t> and Richardson (2010), their Fig. 9.8</a:t>
            </a:r>
          </a:p>
        </p:txBody>
      </p:sp>
      <p:sp>
        <p:nvSpPr>
          <p:cNvPr id="6" name="TextBox 5"/>
          <p:cNvSpPr txBox="1"/>
          <p:nvPr/>
        </p:nvSpPr>
        <p:spPr>
          <a:xfrm>
            <a:off x="5848350" y="1690688"/>
            <a:ext cx="5886450" cy="3139321"/>
          </a:xfrm>
          <a:prstGeom prst="rect">
            <a:avLst/>
          </a:prstGeom>
          <a:noFill/>
        </p:spPr>
        <p:txBody>
          <a:bodyPr wrap="square" rtlCol="0">
            <a:spAutoFit/>
          </a:bodyPr>
          <a:lstStyle/>
          <a:p>
            <a:endParaRPr lang="en-US" dirty="0"/>
          </a:p>
          <a:p>
            <a:r>
              <a:rPr lang="en-US" dirty="0"/>
              <a:t>For a parallel stratiform MCS, the system-relative winds aloft will be line-parallel, such that stratiform precipitation is found downwind along the line.</a:t>
            </a:r>
          </a:p>
          <a:p>
            <a:pPr marL="285750" indent="-285750">
              <a:buFont typeface="Arial" panose="020B0604020202020204" pitchFamily="34" charset="0"/>
              <a:buChar char="•"/>
            </a:pPr>
            <a:r>
              <a:rPr lang="en-US" dirty="0"/>
              <a:t>Example: Veering or backing with height at upper levels</a:t>
            </a:r>
          </a:p>
          <a:p>
            <a:endParaRPr lang="en-US" dirty="0"/>
          </a:p>
          <a:p>
            <a:endParaRPr lang="en-US" dirty="0"/>
          </a:p>
          <a:p>
            <a:r>
              <a:rPr lang="en-US" dirty="0"/>
              <a:t>For a leading stratiform MCS, the system-relative winds aloft will be in the direction of MCS motion, such that stratiform precipitation is found ahead of the line.</a:t>
            </a:r>
          </a:p>
          <a:p>
            <a:pPr marL="285750" indent="-285750">
              <a:buFont typeface="Arial" panose="020B0604020202020204" pitchFamily="34" charset="0"/>
              <a:buChar char="•"/>
            </a:pPr>
            <a:r>
              <a:rPr lang="en-US" dirty="0"/>
              <a:t>Example: Faster winds with height at upper levels</a:t>
            </a:r>
          </a:p>
        </p:txBody>
      </p:sp>
    </p:spTree>
    <p:extLst>
      <p:ext uri="{BB962C8B-B14F-4D97-AF65-F5344CB8AC3E}">
        <p14:creationId xmlns:p14="http://schemas.microsoft.com/office/powerpoint/2010/main" val="2691514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775</Words>
  <Application>Microsoft Office PowerPoint</Application>
  <PresentationFormat>Widescreen</PresentationFormat>
  <Paragraphs>119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Mesoscale Convective Features</vt:lpstr>
      <vt:lpstr>Mesoscale Convective Systems</vt:lpstr>
      <vt:lpstr>Bow Echoes and Line Echo Wave Patterns</vt:lpstr>
      <vt:lpstr>Mesoscale Convective Complexes</vt:lpstr>
      <vt:lpstr>Upscale Growth Relative to Vertical Shear</vt:lpstr>
      <vt:lpstr>Conceptual Model</vt:lpstr>
      <vt:lpstr>Numerical Model Representation</vt:lpstr>
      <vt:lpstr>Surface Mass + Kinematic Fields</vt:lpstr>
      <vt:lpstr>Vertical Wind Profile (Trailing Stratiform MCS)</vt:lpstr>
      <vt:lpstr>Classical MCS Archetypes</vt:lpstr>
      <vt:lpstr>Leading and Parallel Stratiform MCSs</vt:lpstr>
      <vt:lpstr>TL-AS and Backbuilding MCSs</vt:lpstr>
      <vt:lpstr>Slab-Like vs. Cellular Convection</vt:lpstr>
      <vt:lpstr>Basics of RKW Theory</vt:lpstr>
      <vt:lpstr>Updraft Tilt and Vertical Wind Shear</vt:lpstr>
      <vt:lpstr>Updraft Tilt and Vertical Accelerations</vt:lpstr>
      <vt:lpstr>RKW Theory Control Volume</vt:lpstr>
      <vt:lpstr>RKW Theory States</vt:lpstr>
      <vt:lpstr>Updraft Tilt and Upper Level Shear</vt:lpstr>
      <vt:lpstr>Rear Inflow Development: Buoyancy</vt:lpstr>
      <vt:lpstr>Rear Inflow Development: Horizontal Vorticity</vt:lpstr>
      <vt:lpstr>Bow Echo Conceptual Model</vt:lpstr>
      <vt:lpstr>Bow Echo Radar Depiction</vt:lpstr>
      <vt:lpstr>Line-End Vortex Formation</vt:lpstr>
      <vt:lpstr>Mesoscale Convective Vortices</vt:lpstr>
      <vt:lpstr>Mesoscale Convective Vortices</vt:lpstr>
      <vt:lpstr>MCS with MCV</vt:lpstr>
      <vt:lpstr>Stratiform Heating and Potential Vorticity</vt:lpstr>
      <vt:lpstr>MCV Potential Vorticity Structure</vt:lpstr>
      <vt:lpstr>MCVs and Convective Redevelopment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Mesoscale Convective Features</dc:title>
  <dc:creator>Clark Evans</dc:creator>
  <cp:lastModifiedBy>Clark Evans</cp:lastModifiedBy>
  <cp:revision>10</cp:revision>
  <dcterms:created xsi:type="dcterms:W3CDTF">2017-04-28T21:30:53Z</dcterms:created>
  <dcterms:modified xsi:type="dcterms:W3CDTF">2017-05-02T20:57:07Z</dcterms:modified>
</cp:coreProperties>
</file>