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4" r:id="rId3"/>
    <p:sldId id="259" r:id="rId4"/>
    <p:sldId id="263" r:id="rId5"/>
    <p:sldId id="261" r:id="rId6"/>
    <p:sldId id="262" r:id="rId7"/>
    <p:sldId id="260" r:id="rId8"/>
    <p:sldId id="265" r:id="rId9"/>
    <p:sldId id="258" r:id="rId10"/>
    <p:sldId id="266" r:id="rId11"/>
    <p:sldId id="256" r:id="rId12"/>
    <p:sldId id="25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38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3933E-70CE-4D1A-9303-E610F29570FD}" type="datetimeFigureOut">
              <a:rPr lang="en-US" smtClean="0"/>
              <a:t>3/26/2017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CD1F4-6B10-4832-8040-B61BE9EAA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6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3933E-70CE-4D1A-9303-E610F29570FD}" type="datetimeFigureOut">
              <a:rPr lang="en-US" smtClean="0"/>
              <a:t>3/26/2017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CD1F4-6B10-4832-8040-B61BE9EAA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011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3933E-70CE-4D1A-9303-E610F29570FD}" type="datetimeFigureOut">
              <a:rPr lang="en-US" smtClean="0"/>
              <a:t>3/26/2017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CD1F4-6B10-4832-8040-B61BE9EAA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576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3933E-70CE-4D1A-9303-E610F29570FD}" type="datetimeFigureOut">
              <a:rPr lang="en-US" smtClean="0"/>
              <a:t>3/26/2017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CD1F4-6B10-4832-8040-B61BE9EAA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777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3933E-70CE-4D1A-9303-E610F29570FD}" type="datetimeFigureOut">
              <a:rPr lang="en-US" smtClean="0"/>
              <a:t>3/26/2017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CD1F4-6B10-4832-8040-B61BE9EAA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287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3933E-70CE-4D1A-9303-E610F29570FD}" type="datetimeFigureOut">
              <a:rPr lang="en-US" smtClean="0"/>
              <a:t>3/26/2017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CD1F4-6B10-4832-8040-B61BE9EAA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317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3933E-70CE-4D1A-9303-E610F29570FD}" type="datetimeFigureOut">
              <a:rPr lang="en-US" smtClean="0"/>
              <a:t>3/26/2017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CD1F4-6B10-4832-8040-B61BE9EAA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428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3933E-70CE-4D1A-9303-E610F29570FD}" type="datetimeFigureOut">
              <a:rPr lang="en-US" smtClean="0"/>
              <a:t>3/26/2017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CD1F4-6B10-4832-8040-B61BE9EAA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85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3933E-70CE-4D1A-9303-E610F29570FD}" type="datetimeFigureOut">
              <a:rPr lang="en-US" smtClean="0"/>
              <a:t>3/26/2017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CD1F4-6B10-4832-8040-B61BE9EAA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336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3933E-70CE-4D1A-9303-E610F29570FD}" type="datetimeFigureOut">
              <a:rPr lang="en-US" smtClean="0"/>
              <a:t>3/26/2017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CD1F4-6B10-4832-8040-B61BE9EAA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205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3933E-70CE-4D1A-9303-E610F29570FD}" type="datetimeFigureOut">
              <a:rPr lang="en-US" smtClean="0"/>
              <a:t>3/26/2017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CD1F4-6B10-4832-8040-B61BE9EAA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368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B3933E-70CE-4D1A-9303-E610F29570FD}" type="datetimeFigureOut">
              <a:rPr lang="en-US" smtClean="0"/>
              <a:t>3/26/2017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BCD1F4-6B10-4832-8040-B61BE9EAA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4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Energy Balance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088" y="1690688"/>
            <a:ext cx="6091873" cy="4351338"/>
          </a:xfrm>
        </p:spPr>
      </p:pic>
      <p:sp>
        <p:nvSpPr>
          <p:cNvPr id="5" name="TextBox 4"/>
          <p:cNvSpPr txBox="1"/>
          <p:nvPr/>
        </p:nvSpPr>
        <p:spPr>
          <a:xfrm>
            <a:off x="4391025" y="6410325"/>
            <a:ext cx="7658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/>
              <a:t>Figure from Introduction to Tropical Meteorology (Ch. 1) by the COMET Program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467724" y="1905000"/>
            <a:ext cx="35814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 that these values are globally- and temporally-averaged; they are not meant to represent any one location on any given day.</a:t>
            </a:r>
          </a:p>
        </p:txBody>
      </p:sp>
    </p:spTree>
    <p:extLst>
      <p:ext uri="{BB962C8B-B14F-4D97-AF65-F5344CB8AC3E}">
        <p14:creationId xmlns:p14="http://schemas.microsoft.com/office/powerpoint/2010/main" val="2873260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Horizontal Convective Rolls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58" t="61401" r="9057" b="21525"/>
          <a:stretch/>
        </p:blipFill>
        <p:spPr>
          <a:xfrm rot="10800000">
            <a:off x="2438400" y="1996781"/>
            <a:ext cx="7315200" cy="3241968"/>
          </a:xfrm>
        </p:spPr>
      </p:pic>
      <p:sp>
        <p:nvSpPr>
          <p:cNvPr id="5" name="TextBox 4"/>
          <p:cNvSpPr txBox="1"/>
          <p:nvPr/>
        </p:nvSpPr>
        <p:spPr>
          <a:xfrm>
            <a:off x="6867526" y="6410325"/>
            <a:ext cx="518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/>
              <a:t>Figure 4.15, </a:t>
            </a:r>
            <a:r>
              <a:rPr lang="en-US" i="1" dirty="0" err="1"/>
              <a:t>Markowski</a:t>
            </a:r>
            <a:r>
              <a:rPr lang="en-US" i="1" dirty="0"/>
              <a:t> and Richardson (2010)</a:t>
            </a:r>
          </a:p>
        </p:txBody>
      </p:sp>
    </p:spTree>
    <p:extLst>
      <p:ext uri="{BB962C8B-B14F-4D97-AF65-F5344CB8AC3E}">
        <p14:creationId xmlns:p14="http://schemas.microsoft.com/office/powerpoint/2010/main" val="24858780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Horizontal Convective Rolls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731" y="1730375"/>
            <a:ext cx="4351338" cy="4351338"/>
          </a:xfrm>
        </p:spPr>
      </p:pic>
      <p:sp>
        <p:nvSpPr>
          <p:cNvPr id="8" name="Freeform: Shape 7"/>
          <p:cNvSpPr/>
          <p:nvPr/>
        </p:nvSpPr>
        <p:spPr>
          <a:xfrm>
            <a:off x="3306792" y="2397784"/>
            <a:ext cx="3372929" cy="2734574"/>
          </a:xfrm>
          <a:custGeom>
            <a:avLst/>
            <a:gdLst>
              <a:gd name="connsiteX0" fmla="*/ 1768416 w 3372929"/>
              <a:gd name="connsiteY0" fmla="*/ 0 h 2734574"/>
              <a:gd name="connsiteX1" fmla="*/ 1285336 w 3372929"/>
              <a:gd name="connsiteY1" fmla="*/ 646981 h 2734574"/>
              <a:gd name="connsiteX2" fmla="*/ 1509623 w 3372929"/>
              <a:gd name="connsiteY2" fmla="*/ 1319841 h 2734574"/>
              <a:gd name="connsiteX3" fmla="*/ 1121434 w 3372929"/>
              <a:gd name="connsiteY3" fmla="*/ 1604513 h 2734574"/>
              <a:gd name="connsiteX4" fmla="*/ 508959 w 3372929"/>
              <a:gd name="connsiteY4" fmla="*/ 1656272 h 2734574"/>
              <a:gd name="connsiteX5" fmla="*/ 0 w 3372929"/>
              <a:gd name="connsiteY5" fmla="*/ 1500996 h 2734574"/>
              <a:gd name="connsiteX6" fmla="*/ 0 w 3372929"/>
              <a:gd name="connsiteY6" fmla="*/ 2648309 h 2734574"/>
              <a:gd name="connsiteX7" fmla="*/ 1414733 w 3372929"/>
              <a:gd name="connsiteY7" fmla="*/ 2734574 h 2734574"/>
              <a:gd name="connsiteX8" fmla="*/ 1406106 w 3372929"/>
              <a:gd name="connsiteY8" fmla="*/ 2449902 h 2734574"/>
              <a:gd name="connsiteX9" fmla="*/ 1751163 w 3372929"/>
              <a:gd name="connsiteY9" fmla="*/ 2320506 h 2734574"/>
              <a:gd name="connsiteX10" fmla="*/ 2458529 w 3372929"/>
              <a:gd name="connsiteY10" fmla="*/ 1733909 h 2734574"/>
              <a:gd name="connsiteX11" fmla="*/ 2829465 w 3372929"/>
              <a:gd name="connsiteY11" fmla="*/ 1846053 h 2734574"/>
              <a:gd name="connsiteX12" fmla="*/ 2838091 w 3372929"/>
              <a:gd name="connsiteY12" fmla="*/ 2122098 h 2734574"/>
              <a:gd name="connsiteX13" fmla="*/ 3234906 w 3372929"/>
              <a:gd name="connsiteY13" fmla="*/ 2130724 h 2734574"/>
              <a:gd name="connsiteX14" fmla="*/ 3217653 w 3372929"/>
              <a:gd name="connsiteY14" fmla="*/ 1544128 h 2734574"/>
              <a:gd name="connsiteX15" fmla="*/ 3372929 w 3372929"/>
              <a:gd name="connsiteY15" fmla="*/ 931653 h 2734574"/>
              <a:gd name="connsiteX16" fmla="*/ 2794959 w 3372929"/>
              <a:gd name="connsiteY16" fmla="*/ 603849 h 2734574"/>
              <a:gd name="connsiteX17" fmla="*/ 2286000 w 3372929"/>
              <a:gd name="connsiteY17" fmla="*/ 43132 h 2734574"/>
              <a:gd name="connsiteX18" fmla="*/ 1768416 w 3372929"/>
              <a:gd name="connsiteY18" fmla="*/ 0 h 2734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372929" h="2734574">
                <a:moveTo>
                  <a:pt x="1768416" y="0"/>
                </a:moveTo>
                <a:lnTo>
                  <a:pt x="1285336" y="646981"/>
                </a:lnTo>
                <a:lnTo>
                  <a:pt x="1509623" y="1319841"/>
                </a:lnTo>
                <a:lnTo>
                  <a:pt x="1121434" y="1604513"/>
                </a:lnTo>
                <a:lnTo>
                  <a:pt x="508959" y="1656272"/>
                </a:lnTo>
                <a:lnTo>
                  <a:pt x="0" y="1500996"/>
                </a:lnTo>
                <a:lnTo>
                  <a:pt x="0" y="2648309"/>
                </a:lnTo>
                <a:lnTo>
                  <a:pt x="1414733" y="2734574"/>
                </a:lnTo>
                <a:lnTo>
                  <a:pt x="1406106" y="2449902"/>
                </a:lnTo>
                <a:lnTo>
                  <a:pt x="1751163" y="2320506"/>
                </a:lnTo>
                <a:lnTo>
                  <a:pt x="2458529" y="1733909"/>
                </a:lnTo>
                <a:lnTo>
                  <a:pt x="2829465" y="1846053"/>
                </a:lnTo>
                <a:lnTo>
                  <a:pt x="2838091" y="2122098"/>
                </a:lnTo>
                <a:lnTo>
                  <a:pt x="3234906" y="2130724"/>
                </a:lnTo>
                <a:lnTo>
                  <a:pt x="3217653" y="1544128"/>
                </a:lnTo>
                <a:lnTo>
                  <a:pt x="3372929" y="931653"/>
                </a:lnTo>
                <a:lnTo>
                  <a:pt x="2794959" y="603849"/>
                </a:lnTo>
                <a:lnTo>
                  <a:pt x="2286000" y="43132"/>
                </a:lnTo>
                <a:lnTo>
                  <a:pt x="1768416" y="0"/>
                </a:lnTo>
                <a:close/>
              </a:path>
            </a:pathLst>
          </a:custGeom>
          <a:noFill/>
          <a:ln w="635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867526" y="6410325"/>
            <a:ext cx="518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/>
              <a:t>Image from http://weather.ral.ucar.edu/satellite/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05750" y="1790700"/>
            <a:ext cx="41433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Roughly evenly-spaced, aligned along (or nearly so) the mean boundary layer wind.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Deep, moist convection can occur along the ascending branch if sufficient instability and lift exist.</a:t>
            </a:r>
          </a:p>
        </p:txBody>
      </p:sp>
    </p:spTree>
    <p:extLst>
      <p:ext uri="{BB962C8B-B14F-4D97-AF65-F5344CB8AC3E}">
        <p14:creationId xmlns:p14="http://schemas.microsoft.com/office/powerpoint/2010/main" val="34364053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Cloud Streets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24213" y="2369741"/>
            <a:ext cx="4352925" cy="3264693"/>
          </a:xfrm>
        </p:spPr>
      </p:pic>
      <p:cxnSp>
        <p:nvCxnSpPr>
          <p:cNvPr id="6" name="Straight Connector 5"/>
          <p:cNvCxnSpPr/>
          <p:nvPr/>
        </p:nvCxnSpPr>
        <p:spPr>
          <a:xfrm flipV="1">
            <a:off x="3762376" y="3790950"/>
            <a:ext cx="3276599" cy="915989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3762376" y="3333750"/>
            <a:ext cx="3028949" cy="94457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762376" y="3198813"/>
            <a:ext cx="2581274" cy="1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867526" y="6410325"/>
            <a:ext cx="518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/>
              <a:t>Taken over far southwest Nebraska, 23 March 2017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905750" y="1790700"/>
            <a:ext cx="414337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planetary boundary layer wind on this day was generally out of the southwest. This photo is looking just west of north.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Each cloud street is nearly aligned with the mean boundary layer wind and represents an HCR’s ascending branch.</a:t>
            </a:r>
          </a:p>
        </p:txBody>
      </p:sp>
    </p:spTree>
    <p:extLst>
      <p:ext uri="{BB962C8B-B14F-4D97-AF65-F5344CB8AC3E}">
        <p14:creationId xmlns:p14="http://schemas.microsoft.com/office/powerpoint/2010/main" val="39144814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 Energy Budget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36" t="68843" r="38259" b="19993"/>
          <a:stretch/>
        </p:blipFill>
        <p:spPr>
          <a:xfrm rot="10800000">
            <a:off x="2438400" y="1690688"/>
            <a:ext cx="7315200" cy="3730752"/>
          </a:xfrm>
        </p:spPr>
      </p:pic>
      <p:sp>
        <p:nvSpPr>
          <p:cNvPr id="5" name="TextBox 4"/>
          <p:cNvSpPr txBox="1"/>
          <p:nvPr/>
        </p:nvSpPr>
        <p:spPr>
          <a:xfrm>
            <a:off x="6867526" y="6410325"/>
            <a:ext cx="518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/>
              <a:t>Figure 4.8, </a:t>
            </a:r>
            <a:r>
              <a:rPr lang="en-US" i="1" dirty="0" err="1"/>
              <a:t>Markowski</a:t>
            </a:r>
            <a:r>
              <a:rPr lang="en-US" i="1" dirty="0"/>
              <a:t> and Richardson (2010)</a:t>
            </a:r>
          </a:p>
        </p:txBody>
      </p:sp>
    </p:spTree>
    <p:extLst>
      <p:ext uri="{BB962C8B-B14F-4D97-AF65-F5344CB8AC3E}">
        <p14:creationId xmlns:p14="http://schemas.microsoft.com/office/powerpoint/2010/main" val="3989527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Planetary Boundary Layer Structure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33" t="6858" r="7251" b="60526"/>
          <a:stretch/>
        </p:blipFill>
        <p:spPr>
          <a:xfrm rot="60000">
            <a:off x="3352801" y="1962148"/>
            <a:ext cx="5486400" cy="3968318"/>
          </a:xfrm>
        </p:spPr>
      </p:pic>
      <p:sp>
        <p:nvSpPr>
          <p:cNvPr id="5" name="TextBox 4"/>
          <p:cNvSpPr txBox="1"/>
          <p:nvPr/>
        </p:nvSpPr>
        <p:spPr>
          <a:xfrm>
            <a:off x="6867526" y="6410325"/>
            <a:ext cx="518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/>
              <a:t>Figure 4.1, </a:t>
            </a:r>
            <a:r>
              <a:rPr lang="en-US" i="1" dirty="0" err="1"/>
              <a:t>Markowski</a:t>
            </a:r>
            <a:r>
              <a:rPr lang="en-US" i="1" dirty="0"/>
              <a:t> and Richardson (2010)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933825" y="3933825"/>
            <a:ext cx="4716620" cy="554280"/>
            <a:chOff x="3933825" y="4019550"/>
            <a:chExt cx="4716620" cy="554280"/>
          </a:xfrm>
        </p:grpSpPr>
        <p:sp>
          <p:nvSpPr>
            <p:cNvPr id="6" name="Arrow: Up 5"/>
            <p:cNvSpPr/>
            <p:nvPr/>
          </p:nvSpPr>
          <p:spPr>
            <a:xfrm>
              <a:off x="4533900" y="4019550"/>
              <a:ext cx="200025" cy="533400"/>
            </a:xfrm>
            <a:prstGeom prst="up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Arrow: Up 6"/>
            <p:cNvSpPr/>
            <p:nvPr/>
          </p:nvSpPr>
          <p:spPr>
            <a:xfrm>
              <a:off x="3933825" y="4019550"/>
              <a:ext cx="200025" cy="533400"/>
            </a:xfrm>
            <a:prstGeom prst="up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Arrow: Up 7"/>
            <p:cNvSpPr/>
            <p:nvPr/>
          </p:nvSpPr>
          <p:spPr>
            <a:xfrm>
              <a:off x="5781675" y="4029075"/>
              <a:ext cx="200025" cy="533400"/>
            </a:xfrm>
            <a:prstGeom prst="up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Arrow: Up 8"/>
            <p:cNvSpPr/>
            <p:nvPr/>
          </p:nvSpPr>
          <p:spPr>
            <a:xfrm>
              <a:off x="7235110" y="4040430"/>
              <a:ext cx="200025" cy="533400"/>
            </a:xfrm>
            <a:prstGeom prst="up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rrow: Up 9"/>
            <p:cNvSpPr/>
            <p:nvPr/>
          </p:nvSpPr>
          <p:spPr>
            <a:xfrm>
              <a:off x="8450420" y="4019550"/>
              <a:ext cx="200025" cy="533400"/>
            </a:xfrm>
            <a:prstGeom prst="up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0457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Planetary Boundary Layer Structure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32" t="47793" r="5143" b="29879"/>
          <a:stretch/>
        </p:blipFill>
        <p:spPr>
          <a:xfrm>
            <a:off x="1779498" y="1690688"/>
            <a:ext cx="8633003" cy="4114800"/>
          </a:xfrm>
        </p:spPr>
      </p:pic>
      <p:sp>
        <p:nvSpPr>
          <p:cNvPr id="5" name="TextBox 4"/>
          <p:cNvSpPr txBox="1"/>
          <p:nvPr/>
        </p:nvSpPr>
        <p:spPr>
          <a:xfrm>
            <a:off x="6867526" y="6410325"/>
            <a:ext cx="518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/>
              <a:t>Figure 4.9, </a:t>
            </a:r>
            <a:r>
              <a:rPr lang="en-US" i="1" dirty="0" err="1"/>
              <a:t>Markowski</a:t>
            </a:r>
            <a:r>
              <a:rPr lang="en-US" i="1" dirty="0"/>
              <a:t> and Richardson (2010)</a:t>
            </a:r>
          </a:p>
        </p:txBody>
      </p:sp>
    </p:spTree>
    <p:extLst>
      <p:ext uri="{BB962C8B-B14F-4D97-AF65-F5344CB8AC3E}">
        <p14:creationId xmlns:p14="http://schemas.microsoft.com/office/powerpoint/2010/main" val="2783556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Boundary Layer Vertical Profiles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2" t="8610" r="3941" b="48486"/>
          <a:stretch/>
        </p:blipFill>
        <p:spPr>
          <a:xfrm>
            <a:off x="3448439" y="1690688"/>
            <a:ext cx="5295122" cy="4572000"/>
          </a:xfrm>
        </p:spPr>
      </p:pic>
      <p:sp>
        <p:nvSpPr>
          <p:cNvPr id="5" name="TextBox 4"/>
          <p:cNvSpPr txBox="1"/>
          <p:nvPr/>
        </p:nvSpPr>
        <p:spPr>
          <a:xfrm>
            <a:off x="6867526" y="6410325"/>
            <a:ext cx="518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/>
              <a:t>Figure 4.11, </a:t>
            </a:r>
            <a:r>
              <a:rPr lang="en-US" i="1" dirty="0" err="1"/>
              <a:t>Markowski</a:t>
            </a:r>
            <a:r>
              <a:rPr lang="en-US" i="1" dirty="0"/>
              <a:t> and Richardson (2010)</a:t>
            </a:r>
          </a:p>
        </p:txBody>
      </p:sp>
    </p:spTree>
    <p:extLst>
      <p:ext uri="{BB962C8B-B14F-4D97-AF65-F5344CB8AC3E}">
        <p14:creationId xmlns:p14="http://schemas.microsoft.com/office/powerpoint/2010/main" val="52126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Boundary Layer Vertical Profiles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3" t="47391" r="1230" b="19993"/>
          <a:stretch/>
        </p:blipFill>
        <p:spPr>
          <a:xfrm rot="10800000">
            <a:off x="2337141" y="1690688"/>
            <a:ext cx="7517718" cy="4572000"/>
          </a:xfrm>
        </p:spPr>
      </p:pic>
      <p:sp>
        <p:nvSpPr>
          <p:cNvPr id="5" name="TextBox 4"/>
          <p:cNvSpPr txBox="1"/>
          <p:nvPr/>
        </p:nvSpPr>
        <p:spPr>
          <a:xfrm>
            <a:off x="6867526" y="6410325"/>
            <a:ext cx="518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/>
              <a:t>Figure 4.10, </a:t>
            </a:r>
            <a:r>
              <a:rPr lang="en-US" i="1" dirty="0" err="1"/>
              <a:t>Markowski</a:t>
            </a:r>
            <a:r>
              <a:rPr lang="en-US" i="1" dirty="0"/>
              <a:t> and Richardson (2010)</a:t>
            </a:r>
          </a:p>
        </p:txBody>
      </p:sp>
    </p:spTree>
    <p:extLst>
      <p:ext uri="{BB962C8B-B14F-4D97-AF65-F5344CB8AC3E}">
        <p14:creationId xmlns:p14="http://schemas.microsoft.com/office/powerpoint/2010/main" val="30578280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Vertical Turbulent Flux Profiles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52" t="46297" r="10863" b="20649"/>
          <a:stretch/>
        </p:blipFill>
        <p:spPr>
          <a:xfrm rot="10800000">
            <a:off x="3416386" y="1690688"/>
            <a:ext cx="5359228" cy="4572000"/>
          </a:xfrm>
        </p:spPr>
      </p:pic>
      <p:sp>
        <p:nvSpPr>
          <p:cNvPr id="5" name="TextBox 4"/>
          <p:cNvSpPr txBox="1"/>
          <p:nvPr/>
        </p:nvSpPr>
        <p:spPr>
          <a:xfrm>
            <a:off x="6867526" y="6410325"/>
            <a:ext cx="518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/>
              <a:t>Figure 4.2, </a:t>
            </a:r>
            <a:r>
              <a:rPr lang="en-US" i="1" dirty="0" err="1"/>
              <a:t>Markowski</a:t>
            </a:r>
            <a:r>
              <a:rPr lang="en-US" i="1" dirty="0"/>
              <a:t> and Richardson (2010)</a:t>
            </a:r>
          </a:p>
        </p:txBody>
      </p:sp>
    </p:spTree>
    <p:extLst>
      <p:ext uri="{BB962C8B-B14F-4D97-AF65-F5344CB8AC3E}">
        <p14:creationId xmlns:p14="http://schemas.microsoft.com/office/powerpoint/2010/main" val="34084705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Frictional Effects on Boundary Layer Wind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42" t="60488" r="46086" b="20468"/>
          <a:stretch/>
        </p:blipFill>
        <p:spPr>
          <a:xfrm rot="10800000">
            <a:off x="4309243" y="1690688"/>
            <a:ext cx="3573513" cy="4572000"/>
          </a:xfrm>
        </p:spPr>
      </p:pic>
      <p:sp>
        <p:nvSpPr>
          <p:cNvPr id="5" name="TextBox 4"/>
          <p:cNvSpPr txBox="1"/>
          <p:nvPr/>
        </p:nvSpPr>
        <p:spPr>
          <a:xfrm>
            <a:off x="6867526" y="6410325"/>
            <a:ext cx="518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/>
              <a:t>Figure 4.6, </a:t>
            </a:r>
            <a:r>
              <a:rPr lang="en-US" i="1" dirty="0" err="1"/>
              <a:t>Markowski</a:t>
            </a:r>
            <a:r>
              <a:rPr lang="en-US" i="1" dirty="0"/>
              <a:t> and Richardson (2010)</a:t>
            </a:r>
          </a:p>
        </p:txBody>
      </p:sp>
    </p:spTree>
    <p:extLst>
      <p:ext uri="{BB962C8B-B14F-4D97-AF65-F5344CB8AC3E}">
        <p14:creationId xmlns:p14="http://schemas.microsoft.com/office/powerpoint/2010/main" val="33811714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Cellular Convection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128" y="1728216"/>
            <a:ext cx="4351338" cy="4351338"/>
          </a:xfrm>
        </p:spPr>
      </p:pic>
      <p:sp>
        <p:nvSpPr>
          <p:cNvPr id="5" name="TextBox 4"/>
          <p:cNvSpPr txBox="1"/>
          <p:nvPr/>
        </p:nvSpPr>
        <p:spPr>
          <a:xfrm>
            <a:off x="6867526" y="6410325"/>
            <a:ext cx="518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/>
              <a:t>Image from http://weather.ral.ucar.edu/satellite/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905750" y="1790700"/>
            <a:ext cx="41433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Here, closed-cell convection is found south of Los Angeles over relatively cool waters compared to the overlying air.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It is commonly found in synoptically-benign conditions, such as beneath anticyclones, and generally only over water.</a:t>
            </a:r>
          </a:p>
        </p:txBody>
      </p:sp>
      <p:sp>
        <p:nvSpPr>
          <p:cNvPr id="7" name="Rectangle 6"/>
          <p:cNvSpPr/>
          <p:nvPr/>
        </p:nvSpPr>
        <p:spPr>
          <a:xfrm>
            <a:off x="3886200" y="4714875"/>
            <a:ext cx="704850" cy="1209675"/>
          </a:xfrm>
          <a:prstGeom prst="rect">
            <a:avLst/>
          </a:prstGeom>
          <a:noFill/>
          <a:ln w="635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9003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288</Words>
  <Application>Microsoft Office PowerPoint</Application>
  <PresentationFormat>Widescreen</PresentationFormat>
  <Paragraphs>40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Global Energy Balance</vt:lpstr>
      <vt:lpstr>Surface Energy Budget</vt:lpstr>
      <vt:lpstr>Planetary Boundary Layer Structure</vt:lpstr>
      <vt:lpstr>Planetary Boundary Layer Structure</vt:lpstr>
      <vt:lpstr>Boundary Layer Vertical Profiles</vt:lpstr>
      <vt:lpstr>Boundary Layer Vertical Profiles</vt:lpstr>
      <vt:lpstr>Vertical Turbulent Flux Profiles</vt:lpstr>
      <vt:lpstr>Frictional Effects on Boundary Layer Wind</vt:lpstr>
      <vt:lpstr>Cellular Convection</vt:lpstr>
      <vt:lpstr>Horizontal Convective Rolls</vt:lpstr>
      <vt:lpstr>Horizontal Convective Rolls</vt:lpstr>
      <vt:lpstr>Cloud Streets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Horizontal Convective Rolls</dc:title>
  <dc:creator>Clark Evans</dc:creator>
  <cp:lastModifiedBy>Clark Evans</cp:lastModifiedBy>
  <cp:revision>6</cp:revision>
  <dcterms:created xsi:type="dcterms:W3CDTF">2017-03-26T22:48:15Z</dcterms:created>
  <dcterms:modified xsi:type="dcterms:W3CDTF">2017-03-26T23:02:54Z</dcterms:modified>
</cp:coreProperties>
</file>