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63" r:id="rId4"/>
    <p:sldId id="265" r:id="rId5"/>
    <p:sldId id="266" r:id="rId6"/>
    <p:sldId id="256" r:id="rId7"/>
    <p:sldId id="257" r:id="rId8"/>
    <p:sldId id="258" r:id="rId9"/>
    <p:sldId id="260" r:id="rId10"/>
    <p:sldId id="262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34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3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0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6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0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4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8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00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2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BEFAD-5834-4E8D-AB88-E1D100594C2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7017C-AD1D-487D-A892-073F7AA51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Sea Breeze Schematic</a:t>
            </a:r>
          </a:p>
        </p:txBody>
      </p:sp>
      <p:sp>
        <p:nvSpPr>
          <p:cNvPr id="4" name="Freeform 3"/>
          <p:cNvSpPr/>
          <p:nvPr/>
        </p:nvSpPr>
        <p:spPr>
          <a:xfrm>
            <a:off x="1922585" y="5095665"/>
            <a:ext cx="4149969" cy="373150"/>
          </a:xfrm>
          <a:custGeom>
            <a:avLst/>
            <a:gdLst>
              <a:gd name="connsiteX0" fmla="*/ 0 w 4149969"/>
              <a:gd name="connsiteY0" fmla="*/ 39043 h 373150"/>
              <a:gd name="connsiteX1" fmla="*/ 2831123 w 4149969"/>
              <a:gd name="connsiteY1" fmla="*/ 30250 h 373150"/>
              <a:gd name="connsiteX2" fmla="*/ 4149969 w 4149969"/>
              <a:gd name="connsiteY2" fmla="*/ 373150 h 37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9969" h="373150">
                <a:moveTo>
                  <a:pt x="0" y="39043"/>
                </a:moveTo>
                <a:cubicBezTo>
                  <a:pt x="1069731" y="6804"/>
                  <a:pt x="2139462" y="-25435"/>
                  <a:pt x="2831123" y="30250"/>
                </a:cubicBezTo>
                <a:cubicBezTo>
                  <a:pt x="3522785" y="85935"/>
                  <a:pt x="3836377" y="229542"/>
                  <a:pt x="4149969" y="373150"/>
                </a:cubicBez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6072554" y="5468815"/>
            <a:ext cx="4204921" cy="175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1922584" y="4117142"/>
            <a:ext cx="8354891" cy="478095"/>
          </a:xfrm>
          <a:custGeom>
            <a:avLst/>
            <a:gdLst>
              <a:gd name="connsiteX0" fmla="*/ 0 w 8420100"/>
              <a:gd name="connsiteY0" fmla="*/ 426283 h 478095"/>
              <a:gd name="connsiteX1" fmla="*/ 3933825 w 8420100"/>
              <a:gd name="connsiteY1" fmla="*/ 445333 h 478095"/>
              <a:gd name="connsiteX2" fmla="*/ 5086350 w 8420100"/>
              <a:gd name="connsiteY2" fmla="*/ 45283 h 478095"/>
              <a:gd name="connsiteX3" fmla="*/ 8420100 w 8420100"/>
              <a:gd name="connsiteY3" fmla="*/ 26233 h 47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0100" h="478095">
                <a:moveTo>
                  <a:pt x="0" y="426283"/>
                </a:moveTo>
                <a:cubicBezTo>
                  <a:pt x="1543050" y="467558"/>
                  <a:pt x="3086100" y="508833"/>
                  <a:pt x="3933825" y="445333"/>
                </a:cubicBezTo>
                <a:cubicBezTo>
                  <a:pt x="4781550" y="381833"/>
                  <a:pt x="4338637" y="115133"/>
                  <a:pt x="5086350" y="45283"/>
                </a:cubicBezTo>
                <a:cubicBezTo>
                  <a:pt x="5834063" y="-24567"/>
                  <a:pt x="7127081" y="833"/>
                  <a:pt x="8420100" y="26233"/>
                </a:cubicBezTo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flipV="1">
            <a:off x="1922584" y="2880050"/>
            <a:ext cx="8354891" cy="478095"/>
          </a:xfrm>
          <a:custGeom>
            <a:avLst/>
            <a:gdLst>
              <a:gd name="connsiteX0" fmla="*/ 0 w 8420100"/>
              <a:gd name="connsiteY0" fmla="*/ 426283 h 478095"/>
              <a:gd name="connsiteX1" fmla="*/ 3933825 w 8420100"/>
              <a:gd name="connsiteY1" fmla="*/ 445333 h 478095"/>
              <a:gd name="connsiteX2" fmla="*/ 5086350 w 8420100"/>
              <a:gd name="connsiteY2" fmla="*/ 45283 h 478095"/>
              <a:gd name="connsiteX3" fmla="*/ 8420100 w 8420100"/>
              <a:gd name="connsiteY3" fmla="*/ 26233 h 47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0100" h="478095">
                <a:moveTo>
                  <a:pt x="0" y="426283"/>
                </a:moveTo>
                <a:cubicBezTo>
                  <a:pt x="1543050" y="467558"/>
                  <a:pt x="3086100" y="508833"/>
                  <a:pt x="3933825" y="445333"/>
                </a:cubicBezTo>
                <a:cubicBezTo>
                  <a:pt x="4781550" y="381833"/>
                  <a:pt x="4338637" y="115133"/>
                  <a:pt x="5086350" y="45283"/>
                </a:cubicBezTo>
                <a:cubicBezTo>
                  <a:pt x="5834063" y="-24567"/>
                  <a:pt x="7127081" y="833"/>
                  <a:pt x="8420100" y="26233"/>
                </a:cubicBezTo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925050" y="6143625"/>
            <a:ext cx="4381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63200" y="5958959"/>
            <a:ext cx="3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25100" y="3942001"/>
            <a:ext cx="54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/>
              <a:t>p</a:t>
            </a:r>
            <a:r>
              <a:rPr lang="en-US" b="1" i="1" baseline="-25000" dirty="0" err="1"/>
              <a:t>bot</a:t>
            </a:r>
            <a:endParaRPr lang="en-US" b="1" i="1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315575" y="3090585"/>
            <a:ext cx="54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/>
              <a:t>p</a:t>
            </a:r>
            <a:r>
              <a:rPr lang="en-US" b="1" i="1" baseline="-25000" dirty="0" err="1"/>
              <a:t>top</a:t>
            </a:r>
            <a:endParaRPr lang="en-US" b="1" i="1" baseline="-25000" dirty="0"/>
          </a:p>
        </p:txBody>
      </p:sp>
      <p:sp>
        <p:nvSpPr>
          <p:cNvPr id="14" name="Sun 13"/>
          <p:cNvSpPr/>
          <p:nvPr/>
        </p:nvSpPr>
        <p:spPr>
          <a:xfrm>
            <a:off x="9848850" y="855500"/>
            <a:ext cx="1695450" cy="1670375"/>
          </a:xfrm>
          <a:prstGeom prst="su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65364" y="3574713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87919" y="3572669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warm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133850" y="4876801"/>
            <a:ext cx="4041165" cy="18002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33850" y="2610586"/>
            <a:ext cx="4041164" cy="1557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629025" y="2736902"/>
            <a:ext cx="0" cy="216318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667750" y="2731616"/>
            <a:ext cx="0" cy="216318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33600" y="5486400"/>
            <a:ext cx="301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sea breeze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65301" y="1839122"/>
            <a:ext cx="301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return flow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38200" y="2295525"/>
            <a:ext cx="0" cy="584525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07413" y="2905919"/>
            <a:ext cx="3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8200" y="6311900"/>
            <a:ext cx="867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land breeze is similar, except with the circulation directed in the opposite direction.</a:t>
            </a:r>
          </a:p>
        </p:txBody>
      </p:sp>
    </p:spTree>
    <p:extLst>
      <p:ext uri="{BB962C8B-B14F-4D97-AF65-F5344CB8AC3E}">
        <p14:creationId xmlns:p14="http://schemas.microsoft.com/office/powerpoint/2010/main" val="3483362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Bjerknes</a:t>
            </a:r>
            <a:r>
              <a:rPr lang="en-US" dirty="0"/>
              <a:t>’ Circulation Theorem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0" t="42500" r="4348" b="29444"/>
          <a:stretch/>
        </p:blipFill>
        <p:spPr>
          <a:xfrm rot="60000">
            <a:off x="1914326" y="1828873"/>
            <a:ext cx="5479467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867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i="1" dirty="0"/>
              <a:t>Mid-Latitude Atmospheric Dynamics</a:t>
            </a:r>
            <a:r>
              <a:rPr lang="en-US" dirty="0"/>
              <a:t>, their Fig. 5.3.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71223" y="2074985"/>
            <a:ext cx="30247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Density is lower over land where it is warm and higher over water where it is cold.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Pressure varies with thickness.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Line segments AD and BC, as well as AB and CD, are not of equal length; i.e., circulation is not a perfect square.</a:t>
            </a:r>
          </a:p>
        </p:txBody>
      </p:sp>
    </p:spTree>
    <p:extLst>
      <p:ext uri="{BB962C8B-B14F-4D97-AF65-F5344CB8AC3E}">
        <p14:creationId xmlns:p14="http://schemas.microsoft.com/office/powerpoint/2010/main" val="2355355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Bjerknes</a:t>
            </a:r>
            <a:r>
              <a:rPr lang="en-US" dirty="0"/>
              <a:t>’ Circulation Theorem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t="8302" r="18924" b="77050"/>
          <a:stretch/>
        </p:blipFill>
        <p:spPr>
          <a:xfrm rot="60000">
            <a:off x="1066801" y="2078233"/>
            <a:ext cx="10058400" cy="3364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867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2.4.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4069" y="542485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27023" y="542485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3653773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Breeze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53889" r="690" b="20833"/>
          <a:stretch/>
        </p:blipFill>
        <p:spPr>
          <a:xfrm rot="10800000">
            <a:off x="1066800" y="1557566"/>
            <a:ext cx="10058400" cy="4656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867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5.33.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2047" y="4334608"/>
            <a:ext cx="16441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Dashes = HCRs</a:t>
            </a:r>
          </a:p>
          <a:p>
            <a:endParaRPr lang="en-US" b="1" dirty="0"/>
          </a:p>
          <a:p>
            <a:endParaRPr lang="en-US" b="1" dirty="0"/>
          </a:p>
          <a:p>
            <a:pPr algn="r"/>
            <a:r>
              <a:rPr lang="en-US" b="1" dirty="0"/>
              <a:t>Shading: 0, 4, 8 </a:t>
            </a:r>
            <a:r>
              <a:rPr lang="en-US" b="1" dirty="0" err="1"/>
              <a:t>dBZ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0777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Breeze Identification on Radar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14296" y="1584817"/>
            <a:ext cx="6163408" cy="4622556"/>
            <a:chOff x="2286000" y="571500"/>
            <a:chExt cx="7620000" cy="5715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571500"/>
              <a:ext cx="7620000" cy="571500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2552700" y="5181600"/>
              <a:ext cx="0" cy="44767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867150" y="5181600"/>
              <a:ext cx="0" cy="44767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867275" y="5181600"/>
              <a:ext cx="0" cy="44767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5838825" y="4095751"/>
              <a:ext cx="257175" cy="28574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772275" y="3105151"/>
              <a:ext cx="257175" cy="28574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838200" y="6311900"/>
            <a:ext cx="867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College of DuPage, as archived on the UCAR/MMM Image Archive page.</a:t>
            </a:r>
          </a:p>
        </p:txBody>
      </p:sp>
    </p:spTree>
    <p:extLst>
      <p:ext uri="{BB962C8B-B14F-4D97-AF65-F5344CB8AC3E}">
        <p14:creationId xmlns:p14="http://schemas.microsoft.com/office/powerpoint/2010/main" val="3503068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Breeze Vertical Structure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61703" y="2202475"/>
            <a:ext cx="9268594" cy="3380642"/>
            <a:chOff x="2305049" y="2343150"/>
            <a:chExt cx="7315200" cy="26681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9" t="3611" r="19438" b="79722"/>
            <a:stretch/>
          </p:blipFill>
          <p:spPr>
            <a:xfrm>
              <a:off x="2305049" y="2343150"/>
              <a:ext cx="7315200" cy="266815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305049" y="2343151"/>
              <a:ext cx="2286001" cy="895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8200" y="6311900"/>
            <a:ext cx="867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Simpson (1994; Cambridge Press), their Fig. 3.1.</a:t>
            </a:r>
          </a:p>
        </p:txBody>
      </p:sp>
    </p:spTree>
    <p:extLst>
      <p:ext uri="{BB962C8B-B14F-4D97-AF65-F5344CB8AC3E}">
        <p14:creationId xmlns:p14="http://schemas.microsoft.com/office/powerpoint/2010/main" val="1504901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Breeze Vertical Structure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6311900"/>
            <a:ext cx="867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Simpson (1994; Cambridge Press), their Fig. 3.3.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8" t="61250" r="20966" b="14306"/>
          <a:stretch/>
        </p:blipFill>
        <p:spPr>
          <a:xfrm>
            <a:off x="2438400" y="1884116"/>
            <a:ext cx="7315200" cy="4126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3600" y="2031023"/>
            <a:ext cx="209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Plotted: </a:t>
            </a:r>
            <a:r>
              <a:rPr lang="en-US" b="1" i="1" dirty="0" err="1"/>
              <a:t>r</a:t>
            </a:r>
            <a:r>
              <a:rPr lang="en-US" b="1" i="1" baseline="-25000" dirty="0" err="1"/>
              <a:t>v</a:t>
            </a:r>
            <a:r>
              <a:rPr lang="en-US" b="1" dirty="0"/>
              <a:t> (g kg</a:t>
            </a:r>
            <a:r>
              <a:rPr lang="en-US" b="1" baseline="30000" dirty="0"/>
              <a:t>-1</a:t>
            </a:r>
            <a:r>
              <a:rPr lang="en-US" b="1" dirty="0"/>
              <a:t>)</a:t>
            </a:r>
          </a:p>
        </p:txBody>
      </p:sp>
      <p:sp>
        <p:nvSpPr>
          <p:cNvPr id="9" name="Freeform 8"/>
          <p:cNvSpPr/>
          <p:nvPr/>
        </p:nvSpPr>
        <p:spPr>
          <a:xfrm>
            <a:off x="4184226" y="2193177"/>
            <a:ext cx="1979182" cy="963261"/>
          </a:xfrm>
          <a:custGeom>
            <a:avLst/>
            <a:gdLst>
              <a:gd name="connsiteX0" fmla="*/ 1979182 w 1979182"/>
              <a:gd name="connsiteY0" fmla="*/ 154369 h 963261"/>
              <a:gd name="connsiteX1" fmla="*/ 941689 w 1979182"/>
              <a:gd name="connsiteY1" fmla="*/ 4900 h 963261"/>
              <a:gd name="connsiteX2" fmla="*/ 299851 w 1979182"/>
              <a:gd name="connsiteY2" fmla="*/ 75238 h 963261"/>
              <a:gd name="connsiteX3" fmla="*/ 912 w 1979182"/>
              <a:gd name="connsiteY3" fmla="*/ 444515 h 963261"/>
              <a:gd name="connsiteX4" fmla="*/ 229512 w 1979182"/>
              <a:gd name="connsiteY4" fmla="*/ 769831 h 963261"/>
              <a:gd name="connsiteX5" fmla="*/ 827389 w 1979182"/>
              <a:gd name="connsiteY5" fmla="*/ 963261 h 96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9182" h="963261">
                <a:moveTo>
                  <a:pt x="1979182" y="154369"/>
                </a:moveTo>
                <a:cubicBezTo>
                  <a:pt x="1600379" y="86228"/>
                  <a:pt x="1221577" y="18088"/>
                  <a:pt x="941689" y="4900"/>
                </a:cubicBezTo>
                <a:cubicBezTo>
                  <a:pt x="661800" y="-8289"/>
                  <a:pt x="456647" y="1969"/>
                  <a:pt x="299851" y="75238"/>
                </a:cubicBezTo>
                <a:cubicBezTo>
                  <a:pt x="143055" y="148507"/>
                  <a:pt x="12635" y="328750"/>
                  <a:pt x="912" y="444515"/>
                </a:cubicBezTo>
                <a:cubicBezTo>
                  <a:pt x="-10811" y="560280"/>
                  <a:pt x="91766" y="683373"/>
                  <a:pt x="229512" y="769831"/>
                </a:cubicBezTo>
                <a:cubicBezTo>
                  <a:pt x="367258" y="856289"/>
                  <a:pt x="597323" y="909775"/>
                  <a:pt x="827389" y="963261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7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Warm-Season Lightning in Florida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709" y="1702531"/>
            <a:ext cx="6384581" cy="4351338"/>
          </a:xfrm>
        </p:spPr>
      </p:pic>
      <p:sp>
        <p:nvSpPr>
          <p:cNvPr id="7" name="TextBox 6"/>
          <p:cNvSpPr txBox="1"/>
          <p:nvPr/>
        </p:nvSpPr>
        <p:spPr>
          <a:xfrm>
            <a:off x="838200" y="6311900"/>
            <a:ext cx="867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Lericos</a:t>
            </a:r>
            <a:r>
              <a:rPr lang="en-US" dirty="0"/>
              <a:t> et al. (2002, </a:t>
            </a:r>
            <a:r>
              <a:rPr lang="en-US" i="1" dirty="0" err="1"/>
              <a:t>Wea</a:t>
            </a:r>
            <a:r>
              <a:rPr lang="en-US" i="1" dirty="0"/>
              <a:t>. Forecasting</a:t>
            </a:r>
            <a:r>
              <a:rPr lang="en-US" dirty="0"/>
              <a:t>), their Fig. 2.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084" y="1702531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Daily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88290" y="1708147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Nocturnal Only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4222" y="5684537"/>
            <a:ext cx="312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Flash Density (flashes km</a:t>
            </a:r>
            <a:r>
              <a:rPr lang="en-US" b="1" baseline="30000" dirty="0"/>
              <a:t>-2</a:t>
            </a:r>
            <a:r>
              <a:rPr lang="en-US" b="1" dirty="0"/>
              <a:t> yr</a:t>
            </a:r>
            <a:r>
              <a:rPr lang="en-US" b="1" baseline="30000" dirty="0"/>
              <a:t>-1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3155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Warm-Season Lightning in Florida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75" y="1702531"/>
            <a:ext cx="3102248" cy="4351338"/>
          </a:xfrm>
        </p:spPr>
      </p:pic>
      <p:sp>
        <p:nvSpPr>
          <p:cNvPr id="7" name="TextBox 6"/>
          <p:cNvSpPr txBox="1"/>
          <p:nvPr/>
        </p:nvSpPr>
        <p:spPr>
          <a:xfrm>
            <a:off x="838200" y="6311900"/>
            <a:ext cx="867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Lericos</a:t>
            </a:r>
            <a:r>
              <a:rPr lang="en-US" dirty="0"/>
              <a:t> et al. (2002, </a:t>
            </a:r>
            <a:r>
              <a:rPr lang="en-US" i="1" dirty="0" err="1"/>
              <a:t>Wea</a:t>
            </a:r>
            <a:r>
              <a:rPr lang="en-US" i="1" dirty="0"/>
              <a:t>. Forecasting</a:t>
            </a:r>
            <a:r>
              <a:rPr lang="en-US" dirty="0"/>
              <a:t>), their Fig. 8.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65073" y="1690688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Northwest Flow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58806" y="5795969"/>
            <a:ext cx="389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Flash Density (x10</a:t>
            </a:r>
            <a:r>
              <a:rPr lang="en-US" b="1" baseline="30000" dirty="0"/>
              <a:t>-1</a:t>
            </a:r>
            <a:r>
              <a:rPr lang="en-US" b="1" dirty="0"/>
              <a:t> flashes km</a:t>
            </a:r>
            <a:r>
              <a:rPr lang="en-US" b="1" baseline="30000" dirty="0"/>
              <a:t>-2</a:t>
            </a:r>
            <a:r>
              <a:rPr lang="en-US" b="1" dirty="0"/>
              <a:t> day</a:t>
            </a:r>
            <a:r>
              <a:rPr lang="en-US" b="1" baseline="30000" dirty="0"/>
              <a:t>-1</a:t>
            </a:r>
            <a:r>
              <a:rPr lang="en-US" b="1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5072" y="3073344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Westerly Flow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5072" y="4456000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Ridge Over S. Florida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88540" y="1690688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Calm Winds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8539" y="3073344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Easterly Flow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8539" y="4456000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Ridge Over N. Florida</a:t>
            </a:r>
          </a:p>
        </p:txBody>
      </p:sp>
    </p:spTree>
    <p:extLst>
      <p:ext uri="{BB962C8B-B14F-4D97-AF65-F5344CB8AC3E}">
        <p14:creationId xmlns:p14="http://schemas.microsoft.com/office/powerpoint/2010/main" val="2443606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Warm-Season Lightning along Gulf Coast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32"/>
          <a:stretch/>
        </p:blipFill>
        <p:spPr>
          <a:xfrm>
            <a:off x="589084" y="2358847"/>
            <a:ext cx="5486400" cy="2356392"/>
          </a:xfrm>
        </p:spPr>
      </p:pic>
      <p:sp>
        <p:nvSpPr>
          <p:cNvPr id="7" name="TextBox 6"/>
          <p:cNvSpPr txBox="1"/>
          <p:nvPr/>
        </p:nvSpPr>
        <p:spPr>
          <a:xfrm>
            <a:off x="838200" y="6311900"/>
            <a:ext cx="867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Smith et al. (2005, </a:t>
            </a:r>
            <a:r>
              <a:rPr lang="en-US" i="1" dirty="0" err="1"/>
              <a:t>Wea</a:t>
            </a:r>
            <a:r>
              <a:rPr lang="en-US" i="1" dirty="0"/>
              <a:t>. Forecasting</a:t>
            </a:r>
            <a:r>
              <a:rPr lang="en-US" dirty="0"/>
              <a:t>), their Fig. 2.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6868" y="1836918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Daily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11989" y="5662983"/>
            <a:ext cx="312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Flash Density (flashes km</a:t>
            </a:r>
            <a:r>
              <a:rPr lang="en-US" b="1" baseline="30000" dirty="0"/>
              <a:t>-2</a:t>
            </a:r>
            <a:r>
              <a:rPr lang="en-US" b="1" dirty="0"/>
              <a:t> yr</a:t>
            </a:r>
            <a:r>
              <a:rPr lang="en-US" b="1" baseline="30000" dirty="0"/>
              <a:t>-1</a:t>
            </a:r>
            <a:r>
              <a:rPr lang="en-US" b="1" dirty="0"/>
              <a:t>)</a:t>
            </a:r>
          </a:p>
          <a:p>
            <a:r>
              <a:rPr lang="en-US" b="1" dirty="0"/>
              <a:t>Top (Bottom) Numbers: a (b)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8" b="11976"/>
          <a:stretch/>
        </p:blipFill>
        <p:spPr>
          <a:xfrm>
            <a:off x="6052721" y="2269301"/>
            <a:ext cx="5486400" cy="24459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70505" y="1831299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Nocturnal Only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28"/>
          <a:stretch/>
        </p:blipFill>
        <p:spPr>
          <a:xfrm>
            <a:off x="2438400" y="5025594"/>
            <a:ext cx="7315200" cy="6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1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Projection Schematic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4" t="57107" r="14248" b="15346"/>
          <a:stretch/>
        </p:blipFill>
        <p:spPr>
          <a:xfrm rot="10800000">
            <a:off x="3587708" y="1956669"/>
            <a:ext cx="5016583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867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2.3. </a:t>
            </a:r>
          </a:p>
        </p:txBody>
      </p:sp>
    </p:spTree>
    <p:extLst>
      <p:ext uri="{BB962C8B-B14F-4D97-AF65-F5344CB8AC3E}">
        <p14:creationId xmlns:p14="http://schemas.microsoft.com/office/powerpoint/2010/main" val="3128634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341</Words>
  <Application>Microsoft Office PowerPoint</Application>
  <PresentationFormat>Widescreen</PresentationFormat>
  <Paragraphs>58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Simplified Sea Breeze Schematic</vt:lpstr>
      <vt:lpstr>Sea Breeze</vt:lpstr>
      <vt:lpstr>Sea Breeze Identification on Radar</vt:lpstr>
      <vt:lpstr>Sea Breeze Vertical Structure</vt:lpstr>
      <vt:lpstr>Sea Breeze Vertical Structure</vt:lpstr>
      <vt:lpstr>Warm-Season Lightning in Florida</vt:lpstr>
      <vt:lpstr>Warm-Season Lightning in Florida</vt:lpstr>
      <vt:lpstr>Warm-Season Lightning along Gulf Coast</vt:lpstr>
      <vt:lpstr>Area Projection Schematic</vt:lpstr>
      <vt:lpstr>Bjerknes’ Circulation Theorem</vt:lpstr>
      <vt:lpstr>Bjerknes’ Circulation Theorem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Warm-Season Lightning in Florida</dc:title>
  <dc:creator>Clark Evans</dc:creator>
  <cp:lastModifiedBy>Clark Evans</cp:lastModifiedBy>
  <cp:revision>6</cp:revision>
  <dcterms:created xsi:type="dcterms:W3CDTF">2017-03-06T05:02:26Z</dcterms:created>
  <dcterms:modified xsi:type="dcterms:W3CDTF">2017-03-06T05:54:00Z</dcterms:modified>
</cp:coreProperties>
</file>