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9E85-757E-41F0-B252-DF015EE40F3B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3602-4DB1-45DC-960D-8BFBA76F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50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9E85-757E-41F0-B252-DF015EE40F3B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3602-4DB1-45DC-960D-8BFBA76F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9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9E85-757E-41F0-B252-DF015EE40F3B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3602-4DB1-45DC-960D-8BFBA76F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4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9E85-757E-41F0-B252-DF015EE40F3B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3602-4DB1-45DC-960D-8BFBA76F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54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9E85-757E-41F0-B252-DF015EE40F3B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3602-4DB1-45DC-960D-8BFBA76F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0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9E85-757E-41F0-B252-DF015EE40F3B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3602-4DB1-45DC-960D-8BFBA76F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9E85-757E-41F0-B252-DF015EE40F3B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3602-4DB1-45DC-960D-8BFBA76F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7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9E85-757E-41F0-B252-DF015EE40F3B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3602-4DB1-45DC-960D-8BFBA76F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9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9E85-757E-41F0-B252-DF015EE40F3B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3602-4DB1-45DC-960D-8BFBA76F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9E85-757E-41F0-B252-DF015EE40F3B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3602-4DB1-45DC-960D-8BFBA76F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65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9E85-757E-41F0-B252-DF015EE40F3B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3602-4DB1-45DC-960D-8BFBA76F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8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D9E85-757E-41F0-B252-DF015EE40F3B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63602-4DB1-45DC-960D-8BFBA76F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7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 Supercell Hodograph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2" t="67811" r="2919" b="21483"/>
          <a:stretch/>
        </p:blipFill>
        <p:spPr>
          <a:xfrm rot="10800000">
            <a:off x="1664193" y="1690688"/>
            <a:ext cx="8863614" cy="3798273"/>
          </a:xfrm>
        </p:spPr>
      </p:pic>
      <p:sp>
        <p:nvSpPr>
          <p:cNvPr id="5" name="TextBox 4"/>
          <p:cNvSpPr txBox="1"/>
          <p:nvPr/>
        </p:nvSpPr>
        <p:spPr>
          <a:xfrm>
            <a:off x="7401464" y="6488668"/>
            <a:ext cx="479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3011" y="5488961"/>
            <a:ext cx="9005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Note the storm motion (pink) lies off the hodograph and to the right of the mean wind.</a:t>
            </a:r>
          </a:p>
          <a:p>
            <a:pPr algn="ctr"/>
            <a:r>
              <a:rPr lang="en-US" dirty="0"/>
              <a:t>The hodograph has strong cyclonic curvature in the lowest 1-3 km and is nearly straight above.</a:t>
            </a:r>
          </a:p>
        </p:txBody>
      </p:sp>
    </p:spTree>
    <p:extLst>
      <p:ext uri="{BB962C8B-B14F-4D97-AF65-F5344CB8AC3E}">
        <p14:creationId xmlns:p14="http://schemas.microsoft.com/office/powerpoint/2010/main" val="2252358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Precipitation Supercell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9" t="7077" r="10260" b="38198"/>
          <a:stretch/>
        </p:blipFill>
        <p:spPr>
          <a:xfrm>
            <a:off x="1371600" y="1690688"/>
            <a:ext cx="3493007" cy="4572000"/>
          </a:xfrm>
        </p:spPr>
      </p:pic>
      <p:sp>
        <p:nvSpPr>
          <p:cNvPr id="5" name="TextBox 4"/>
          <p:cNvSpPr txBox="1"/>
          <p:nvPr/>
        </p:nvSpPr>
        <p:spPr>
          <a:xfrm>
            <a:off x="5519465" y="1774076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Upper-level storm-relative winds are comparatively fast, and often the environments in which LP supercells form are comparatively dry.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displaces the hydrometeors well downshear, most of which evaporate before reaching the ground upon fallout. Downdraft buoyancy deficits are relatively small.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8.24</a:t>
            </a:r>
          </a:p>
        </p:txBody>
      </p:sp>
    </p:spTree>
    <p:extLst>
      <p:ext uri="{BB962C8B-B14F-4D97-AF65-F5344CB8AC3E}">
        <p14:creationId xmlns:p14="http://schemas.microsoft.com/office/powerpoint/2010/main" val="4042557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Precipitation Supercell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0" t="6771" r="13429" b="46146"/>
          <a:stretch/>
        </p:blipFill>
        <p:spPr>
          <a:xfrm>
            <a:off x="1190625" y="1690688"/>
            <a:ext cx="3479575" cy="4572000"/>
          </a:xfrm>
        </p:spPr>
      </p:pic>
      <p:sp>
        <p:nvSpPr>
          <p:cNvPr id="5" name="TextBox 4"/>
          <p:cNvSpPr txBox="1"/>
          <p:nvPr/>
        </p:nvSpPr>
        <p:spPr>
          <a:xfrm>
            <a:off x="5519465" y="1774076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Upper-level storm-relative winds are comparatively slow, and often the environments in which HP supercells form are comparatively moist (such as in the southeast US).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Hydrometeors, and thus precipitation, largely envelop the updraft with HP supercells, obscuring them visually.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8.26</a:t>
            </a:r>
          </a:p>
        </p:txBody>
      </p:sp>
    </p:spTree>
    <p:extLst>
      <p:ext uri="{BB962C8B-B14F-4D97-AF65-F5344CB8AC3E}">
        <p14:creationId xmlns:p14="http://schemas.microsoft.com/office/powerpoint/2010/main" val="853820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Updraft-Induced Tilting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2" t="6640" r="1832" b="77162"/>
          <a:stretch/>
        </p:blipFill>
        <p:spPr>
          <a:xfrm>
            <a:off x="2388973" y="1803678"/>
            <a:ext cx="7414054" cy="4572000"/>
          </a:xfrm>
        </p:spPr>
      </p:pic>
      <p:sp>
        <p:nvSpPr>
          <p:cNvPr id="4" name="TextBox 3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8.29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705350" y="4343400"/>
            <a:ext cx="4848225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803027" y="2871787"/>
                <a:ext cx="839974" cy="588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027" y="2871787"/>
                <a:ext cx="839974" cy="5887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803027" y="4718818"/>
                <a:ext cx="839974" cy="588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027" y="4718818"/>
                <a:ext cx="839974" cy="5887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50664" y="4780886"/>
                <a:ext cx="755463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664" y="4780886"/>
                <a:ext cx="755463" cy="5266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2056" y="3759716"/>
                <a:ext cx="1717458" cy="6599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𝜁</m:t>
                                  </m:r>
                                </m:num>
                                <m:den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𝑠𝑟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56" y="3759716"/>
                <a:ext cx="1717458" cy="6599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9803026" y="3552825"/>
            <a:ext cx="2274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ζ</a:t>
            </a:r>
            <a:r>
              <a:rPr lang="en-US" b="1" dirty="0"/>
              <a:t> decreases with time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03025" y="5345669"/>
            <a:ext cx="2274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ζ</a:t>
            </a:r>
            <a:r>
              <a:rPr lang="en-US" b="1" dirty="0"/>
              <a:t> increases with time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8748" y="3275872"/>
            <a:ext cx="212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westerly shear,</a:t>
            </a:r>
          </a:p>
        </p:txBody>
      </p:sp>
    </p:spTree>
    <p:extLst>
      <p:ext uri="{BB962C8B-B14F-4D97-AF65-F5344CB8AC3E}">
        <p14:creationId xmlns:p14="http://schemas.microsoft.com/office/powerpoint/2010/main" val="2294487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Updraft-Induced Tilting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t="50457" r="3337" b="20430"/>
          <a:stretch/>
        </p:blipFill>
        <p:spPr>
          <a:xfrm rot="10800000">
            <a:off x="571498" y="1690688"/>
            <a:ext cx="5486400" cy="327216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t="19811" r="3337" b="49981"/>
          <a:stretch/>
        </p:blipFill>
        <p:spPr>
          <a:xfrm rot="10800000">
            <a:off x="6324601" y="1690688"/>
            <a:ext cx="5486400" cy="3395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8.32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5768" y="5085857"/>
            <a:ext cx="3697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Neither the tilted anticyclonic or cyclonic vertical vorticity anomaly are advected beneath the updraft by the storm-relative flow.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8872" y="5085857"/>
            <a:ext cx="3697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tilted cyclonic vertical vorticity anomaly is advected beneath the updraft by the storm-relative flow, where it can amplify by stretching.</a:t>
            </a:r>
          </a:p>
        </p:txBody>
      </p:sp>
    </p:spTree>
    <p:extLst>
      <p:ext uri="{BB962C8B-B14F-4D97-AF65-F5344CB8AC3E}">
        <p14:creationId xmlns:p14="http://schemas.microsoft.com/office/powerpoint/2010/main" val="4018721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Tilting of Crosswise vs. Streamwise Vorticity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2" t="36009" r="14777" b="20430"/>
          <a:stretch/>
        </p:blipFill>
        <p:spPr>
          <a:xfrm rot="10800000">
            <a:off x="2399868" y="1690688"/>
            <a:ext cx="3515156" cy="4572000"/>
          </a:xfrm>
        </p:spPr>
      </p:pic>
      <p:sp>
        <p:nvSpPr>
          <p:cNvPr id="5" name="TextBox 4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56408" y="4619132"/>
            <a:ext cx="4230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horizontal vorticity and storm-relative motion vectors are in the same direction: favors cyclonic vortex.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6408" y="2466482"/>
            <a:ext cx="4230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horizontal vorticity and storm-relative motion vectors are perpendicular: favors neither vortex.</a:t>
            </a:r>
          </a:p>
        </p:txBody>
      </p:sp>
    </p:spTree>
    <p:extLst>
      <p:ext uri="{BB962C8B-B14F-4D97-AF65-F5344CB8AC3E}">
        <p14:creationId xmlns:p14="http://schemas.microsoft.com/office/powerpoint/2010/main" val="533846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Tilting of Crosswise vs. Streamwise Vorticity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4" t="7078" r="2435" b="66873"/>
          <a:stretch/>
        </p:blipFill>
        <p:spPr>
          <a:xfrm>
            <a:off x="533400" y="1824038"/>
            <a:ext cx="8298756" cy="4114800"/>
          </a:xfrm>
        </p:spPr>
      </p:pic>
      <p:sp>
        <p:nvSpPr>
          <p:cNvPr id="4" name="TextBox 3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8.31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13131" y="3281273"/>
            <a:ext cx="3055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(b), note the cyclonic vorticity amplification that occurs after advection by stretching.</a:t>
            </a:r>
          </a:p>
        </p:txBody>
      </p:sp>
    </p:spTree>
    <p:extLst>
      <p:ext uri="{BB962C8B-B14F-4D97-AF65-F5344CB8AC3E}">
        <p14:creationId xmlns:p14="http://schemas.microsoft.com/office/powerpoint/2010/main" val="240660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Baroclinic Generation of Horizontal Vorticity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9" t="9267" r="10260" b="63371"/>
          <a:stretch/>
        </p:blipFill>
        <p:spPr>
          <a:xfrm>
            <a:off x="838200" y="1652588"/>
            <a:ext cx="6986010" cy="4572000"/>
          </a:xfrm>
        </p:spPr>
      </p:pic>
      <p:sp>
        <p:nvSpPr>
          <p:cNvPr id="5" name="TextBox 4"/>
          <p:cNvSpPr txBox="1"/>
          <p:nvPr/>
        </p:nvSpPr>
        <p:spPr>
          <a:xfrm>
            <a:off x="685800" y="6224588"/>
            <a:ext cx="425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Environment</a:t>
            </a:r>
            <a:r>
              <a:rPr lang="en-US" dirty="0"/>
              <a:t>: westerly shear gives northward-pointing vortex lines.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0475" y="3938588"/>
            <a:ext cx="4257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FFD</a:t>
            </a:r>
            <a:r>
              <a:rPr lang="en-US" dirty="0"/>
              <a:t>: ∂B/∂y &lt; 0, generating –</a:t>
            </a:r>
            <a:r>
              <a:rPr lang="el-GR" dirty="0"/>
              <a:t>ξ</a:t>
            </a:r>
            <a:r>
              <a:rPr lang="en-US" dirty="0"/>
              <a:t> (westward-pointing vortex lines).</a:t>
            </a:r>
          </a:p>
          <a:p>
            <a:endParaRPr lang="en-US" dirty="0"/>
          </a:p>
          <a:p>
            <a:r>
              <a:rPr lang="en-US" dirty="0"/>
              <a:t>Storm-relative inflow points along these vortex lines – streamwise vorticity!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8.34</a:t>
            </a:r>
          </a:p>
        </p:txBody>
      </p:sp>
    </p:spTree>
    <p:extLst>
      <p:ext uri="{BB962C8B-B14F-4D97-AF65-F5344CB8AC3E}">
        <p14:creationId xmlns:p14="http://schemas.microsoft.com/office/powerpoint/2010/main" val="1981168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Dynamical Forcing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3" t="48783" r="9087" b="20727"/>
          <a:stretch/>
        </p:blipFill>
        <p:spPr>
          <a:xfrm rot="10800000">
            <a:off x="457198" y="1690688"/>
            <a:ext cx="5486400" cy="4128120"/>
          </a:xfrm>
        </p:spPr>
      </p:pic>
      <p:sp>
        <p:nvSpPr>
          <p:cNvPr id="4" name="TextBox 3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8.35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3011" y="5840083"/>
            <a:ext cx="900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hodograph here is straight, such that all horizontal vorticity is crosswise.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3" t="18096" r="9087" b="51479"/>
          <a:stretch/>
        </p:blipFill>
        <p:spPr>
          <a:xfrm rot="10800000">
            <a:off x="6359107" y="1690688"/>
            <a:ext cx="5486400" cy="4119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8310" y="3648974"/>
            <a:ext cx="37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6849" y="3565642"/>
            <a:ext cx="37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18099" y="3750308"/>
            <a:ext cx="37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54375" y="3692104"/>
            <a:ext cx="37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90651" y="3648974"/>
            <a:ext cx="37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96734" y="3563467"/>
            <a:ext cx="37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724526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Dynamical Forcing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5" t="13950" r="559" b="61269"/>
          <a:stretch/>
        </p:blipFill>
        <p:spPr>
          <a:xfrm>
            <a:off x="1586177" y="1690688"/>
            <a:ext cx="9019645" cy="4114800"/>
          </a:xfrm>
        </p:spPr>
      </p:pic>
      <p:sp>
        <p:nvSpPr>
          <p:cNvPr id="4" name="TextBox 3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8.36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3011" y="5805579"/>
            <a:ext cx="9005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Streamwise vorticity ensures the cyclonic vertical vorticity anomaly is instantaneously advected beneath the updraft, so the perturbation vertical PGF is collocated with the updraft.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075" y="3716051"/>
            <a:ext cx="638264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44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Supercell Example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38669" r="6195" b="21088"/>
          <a:stretch/>
        </p:blipFill>
        <p:spPr>
          <a:xfrm rot="10800000">
            <a:off x="3785227" y="1647603"/>
            <a:ext cx="4621545" cy="4114800"/>
          </a:xfrm>
        </p:spPr>
      </p:pic>
      <p:sp>
        <p:nvSpPr>
          <p:cNvPr id="4" name="TextBox 3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8.37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3011" y="5840083"/>
            <a:ext cx="900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hodograph here is largely straight, so both left- and right-splits form and persist.</a:t>
            </a:r>
          </a:p>
        </p:txBody>
      </p:sp>
    </p:spTree>
    <p:extLst>
      <p:ext uri="{BB962C8B-B14F-4D97-AF65-F5344CB8AC3E}">
        <p14:creationId xmlns:p14="http://schemas.microsoft.com/office/powerpoint/2010/main" val="1018605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Non-Supercell vs. Supercell Hodographs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9" t="22412" r="9739" b="60539"/>
          <a:stretch/>
        </p:blipFill>
        <p:spPr>
          <a:xfrm rot="10800000">
            <a:off x="1821709" y="1690688"/>
            <a:ext cx="8548582" cy="3657600"/>
          </a:xfrm>
        </p:spPr>
      </p:pic>
      <p:sp>
        <p:nvSpPr>
          <p:cNvPr id="7" name="TextBox 6"/>
          <p:cNvSpPr txBox="1"/>
          <p:nvPr/>
        </p:nvSpPr>
        <p:spPr>
          <a:xfrm>
            <a:off x="2398143" y="5520906"/>
            <a:ext cx="3697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Non-supercell:</a:t>
            </a:r>
            <a:r>
              <a:rPr lang="en-US" dirty="0"/>
              <a:t> weak shear</a:t>
            </a:r>
          </a:p>
          <a:p>
            <a:pPr algn="ctr"/>
            <a:r>
              <a:rPr lang="en-US" dirty="0"/>
              <a:t>Weak storm-relative winds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72434" y="5520905"/>
            <a:ext cx="3697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Supercell:</a:t>
            </a:r>
            <a:r>
              <a:rPr lang="en-US" dirty="0"/>
              <a:t> strong shear</a:t>
            </a:r>
          </a:p>
          <a:p>
            <a:pPr algn="ctr"/>
            <a:r>
              <a:rPr lang="en-US" dirty="0"/>
              <a:t>Fast storm-relative winds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01464" y="6488668"/>
            <a:ext cx="479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8.2</a:t>
            </a:r>
          </a:p>
        </p:txBody>
      </p:sp>
    </p:spTree>
    <p:extLst>
      <p:ext uri="{BB962C8B-B14F-4D97-AF65-F5344CB8AC3E}">
        <p14:creationId xmlns:p14="http://schemas.microsoft.com/office/powerpoint/2010/main" val="2460573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Dynamical Forcing: Straight Hodograph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8" t="47590" r="9194" b="21682"/>
          <a:stretch/>
        </p:blipFill>
        <p:spPr>
          <a:xfrm rot="10800000">
            <a:off x="838200" y="1690599"/>
            <a:ext cx="6105830" cy="4572000"/>
          </a:xfrm>
        </p:spPr>
      </p:pic>
      <p:sp>
        <p:nvSpPr>
          <p:cNvPr id="5" name="TextBox 4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8.40a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495366" y="2265063"/>
                <a:ext cx="4257675" cy="3269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Since </a:t>
                </a:r>
                <a:r>
                  <a:rPr lang="en-US" i="1" dirty="0"/>
                  <a:t>p’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dirty="0"/>
                  <a:t>, for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p’</a:t>
                </a:r>
                <a:r>
                  <a:rPr lang="en-US" dirty="0"/>
                  <a:t> &lt; 0 east and </a:t>
                </a:r>
                <a:r>
                  <a:rPr lang="en-US" i="1" dirty="0"/>
                  <a:t>p’</a:t>
                </a:r>
                <a:r>
                  <a:rPr lang="en-US" dirty="0"/>
                  <a:t> &gt; 0 west.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Since </a:t>
                </a:r>
                <a:r>
                  <a:rPr lang="en-US" i="1" dirty="0"/>
                  <a:t>w’</a:t>
                </a:r>
                <a:r>
                  <a:rPr lang="en-US" dirty="0"/>
                  <a:t> = 0 at the surface, so too does </a:t>
                </a:r>
                <a:r>
                  <a:rPr lang="en-US" i="1" dirty="0"/>
                  <a:t>p’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Thus, vertical perturbation PGFs result, as does a horizontal perturbation PGF, but both are along the storm motion. This does not impact storm propagation or longevity.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366" y="2265063"/>
                <a:ext cx="4257675" cy="3269549"/>
              </a:xfrm>
              <a:prstGeom prst="rect">
                <a:avLst/>
              </a:prstGeom>
              <a:blipFill>
                <a:blip r:embed="rId3"/>
                <a:stretch>
                  <a:fillRect l="-1289" r="-2292" b="-20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8558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Dynamical Forcing: Curved Hodograph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9" t="16514" r="9434" b="52758"/>
          <a:stretch/>
        </p:blipFill>
        <p:spPr>
          <a:xfrm rot="10800000">
            <a:off x="838200" y="1690599"/>
            <a:ext cx="6105830" cy="4572000"/>
          </a:xfrm>
        </p:spPr>
      </p:pic>
      <p:sp>
        <p:nvSpPr>
          <p:cNvPr id="5" name="TextBox 4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8.40b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495366" y="1690599"/>
                <a:ext cx="4257675" cy="4408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p’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wind profile at right defines a clockwise-curved hodograph. The vertical wind shear vector is southerly near the surface, westerly at low-levels, and northerly aloft.</a:t>
                </a:r>
              </a:p>
              <a:p>
                <a:endParaRPr lang="en-US" dirty="0"/>
              </a:p>
              <a:p>
                <a:r>
                  <a:rPr lang="en-US" dirty="0"/>
                  <a:t>This results in </a:t>
                </a:r>
                <a:r>
                  <a:rPr lang="en-US" i="1" dirty="0"/>
                  <a:t>p’</a:t>
                </a:r>
                <a:r>
                  <a:rPr lang="en-US" dirty="0"/>
                  <a:t> &lt; 0 downshear and </a:t>
                </a:r>
                <a:r>
                  <a:rPr lang="en-US" i="1" dirty="0"/>
                  <a:t>p’</a:t>
                </a:r>
                <a:r>
                  <a:rPr lang="en-US" dirty="0"/>
                  <a:t> &gt; 0 upshear at all levels.</a:t>
                </a:r>
              </a:p>
              <a:p>
                <a:endParaRPr lang="en-US" i="1" dirty="0"/>
              </a:p>
              <a:p>
                <a:r>
                  <a:rPr lang="en-US" dirty="0"/>
                  <a:t>For near-surface vs. aloft, perturbation vertical PGFs result, favoring a right-split. The opposite holds for a counterclockwise-curved hodograph.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366" y="1690599"/>
                <a:ext cx="4257675" cy="4408515"/>
              </a:xfrm>
              <a:prstGeom prst="rect">
                <a:avLst/>
              </a:prstGeom>
              <a:blipFill>
                <a:blip r:embed="rId3"/>
                <a:stretch>
                  <a:fillRect l="-1289" b="-1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4010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Right- versus Left-Split Supercells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2" t="6615" r="38458" b="62855"/>
          <a:stretch/>
        </p:blipFill>
        <p:spPr>
          <a:xfrm>
            <a:off x="1725282" y="1690688"/>
            <a:ext cx="4037609" cy="4572000"/>
          </a:xfrm>
        </p:spPr>
      </p:pic>
      <p:sp>
        <p:nvSpPr>
          <p:cNvPr id="4" name="TextBox 3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8.41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3766" y="1803678"/>
            <a:ext cx="46065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Straight Hodograph</a:t>
            </a:r>
            <a:r>
              <a:rPr lang="en-US" dirty="0"/>
              <a:t>: all horizontal vorticity is initially crosswise. Splitting occurs, with neither split preferred. Deviant motion results; for the left-split, a subsequent left-split is preferred, whereas for the right-split, a subsequent right-split is preferred.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93766" y="3976688"/>
            <a:ext cx="46065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Curved Hodograph</a:t>
            </a:r>
            <a:r>
              <a:rPr lang="en-US" dirty="0"/>
              <a:t>: horizontal vorticity is initially a mix of crosswise and streamwise. Splitting occurs. The presence of clockwise hodograph curvature favors the right-split. Deviant motion to the right reduces splitting likelihood and supports the right-mover more with time.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7323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Right- versus Left-Split Supercells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0" t="18843" r="10284" b="20294"/>
          <a:stretch/>
        </p:blipFill>
        <p:spPr>
          <a:xfrm rot="10800000">
            <a:off x="2115242" y="1575078"/>
            <a:ext cx="3440168" cy="5029200"/>
          </a:xfrm>
        </p:spPr>
      </p:pic>
      <p:sp>
        <p:nvSpPr>
          <p:cNvPr id="4" name="TextBox 3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8.42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9479" y="1575078"/>
            <a:ext cx="50982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case, the hodograph has large clockwise curvature in the lowest 2-3 km. From 4-7 km, it has modest counterclockwise curvature. Crosswise vorticity is non-zero, however.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Non-linear forcing promotes a splitting supercell in this environment.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Linear forcing favors the surface-based right-split, although the counterclockwise curvature aloft (and implied </a:t>
            </a:r>
            <a:r>
              <a:rPr lang="en-US" dirty="0" err="1"/>
              <a:t>antistreamwise</a:t>
            </a:r>
            <a:r>
              <a:rPr lang="en-US" dirty="0"/>
              <a:t> vorticity from LM) supports the left-mover for ~1 h after splitting.</a:t>
            </a:r>
          </a:p>
        </p:txBody>
      </p:sp>
    </p:spTree>
    <p:extLst>
      <p:ext uri="{BB962C8B-B14F-4D97-AF65-F5344CB8AC3E}">
        <p14:creationId xmlns:p14="http://schemas.microsoft.com/office/powerpoint/2010/main" val="1755678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Supercell Schematic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1" t="7012" r="12284" b="43625"/>
          <a:stretch/>
        </p:blipFill>
        <p:spPr>
          <a:xfrm>
            <a:off x="838200" y="1690688"/>
            <a:ext cx="3507038" cy="4572000"/>
          </a:xfrm>
        </p:spPr>
      </p:pic>
      <p:sp>
        <p:nvSpPr>
          <p:cNvPr id="5" name="TextBox 4"/>
          <p:cNvSpPr txBox="1"/>
          <p:nvPr/>
        </p:nvSpPr>
        <p:spPr>
          <a:xfrm>
            <a:off x="4986065" y="3976688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wall cloud forms as rain-cooled and stabilized air along the forward-flank gust front is mechanically forced to ascend by the strong supercell updraft.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6065" y="1774076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Precipitation primarily falls downshear due to the direction of the storm-relative winds in the upper troposphere (where precipitation largely forms).</a:t>
            </a:r>
          </a:p>
        </p:txBody>
      </p:sp>
    </p:spTree>
    <p:extLst>
      <p:ext uri="{BB962C8B-B14F-4D97-AF65-F5344CB8AC3E}">
        <p14:creationId xmlns:p14="http://schemas.microsoft.com/office/powerpoint/2010/main" val="89901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Supercell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1" t="17717" r="2195" b="42832"/>
          <a:stretch/>
        </p:blipFill>
        <p:spPr>
          <a:xfrm>
            <a:off x="2037268" y="1690688"/>
            <a:ext cx="2894833" cy="4572000"/>
          </a:xfrm>
        </p:spPr>
      </p:pic>
      <p:sp>
        <p:nvSpPr>
          <p:cNvPr id="5" name="TextBox 4"/>
          <p:cNvSpPr txBox="1"/>
          <p:nvPr/>
        </p:nvSpPr>
        <p:spPr>
          <a:xfrm>
            <a:off x="5055076" y="4442604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the placement of the updraft (magenta) relative to the rear-flank gust front: nearly collocated.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5075" y="1690688"/>
            <a:ext cx="5805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the placement of the precipitation (green): downshear on the forward flank, wrapping in a hook- or kidney bean-like shape around the updraft on the rear flank.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8.3e,f</a:t>
            </a:r>
          </a:p>
        </p:txBody>
      </p:sp>
    </p:spTree>
    <p:extLst>
      <p:ext uri="{BB962C8B-B14F-4D97-AF65-F5344CB8AC3E}">
        <p14:creationId xmlns:p14="http://schemas.microsoft.com/office/powerpoint/2010/main" val="2818081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Supercell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8" t="53339" r="12465" b="20493"/>
          <a:stretch/>
        </p:blipFill>
        <p:spPr>
          <a:xfrm rot="10800000">
            <a:off x="2718955" y="1690688"/>
            <a:ext cx="6754090" cy="4149395"/>
          </a:xfrm>
        </p:spPr>
      </p:pic>
      <p:sp>
        <p:nvSpPr>
          <p:cNvPr id="5" name="TextBox 4"/>
          <p:cNvSpPr txBox="1"/>
          <p:nvPr/>
        </p:nvSpPr>
        <p:spPr>
          <a:xfrm>
            <a:off x="1593011" y="5840083"/>
            <a:ext cx="900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implied cyclonic curvature to the cloud indicates a collocated updraft and mesocyclone.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8.17</a:t>
            </a:r>
          </a:p>
        </p:txBody>
      </p:sp>
    </p:spTree>
    <p:extLst>
      <p:ext uri="{BB962C8B-B14F-4D97-AF65-F5344CB8AC3E}">
        <p14:creationId xmlns:p14="http://schemas.microsoft.com/office/powerpoint/2010/main" val="270407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Supercell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3" t="18844" r="7012" b="54591"/>
          <a:stretch/>
        </p:blipFill>
        <p:spPr>
          <a:xfrm rot="10800000">
            <a:off x="2533939" y="1690688"/>
            <a:ext cx="7124122" cy="4114800"/>
          </a:xfrm>
        </p:spPr>
      </p:pic>
      <p:sp>
        <p:nvSpPr>
          <p:cNvPr id="5" name="TextBox 4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3011" y="5840083"/>
            <a:ext cx="900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Features evident on previous slides are present here as well.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6518" y="3905012"/>
            <a:ext cx="190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mesocyclone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056408" y="4145872"/>
            <a:ext cx="587266" cy="85246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944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Supercell Structure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2" t="7296" r="3036" b="64466"/>
          <a:stretch/>
        </p:blipFill>
        <p:spPr>
          <a:xfrm>
            <a:off x="2268279" y="1690688"/>
            <a:ext cx="7655442" cy="4114800"/>
          </a:xfrm>
        </p:spPr>
      </p:pic>
      <p:sp>
        <p:nvSpPr>
          <p:cNvPr id="7" name="TextBox 6"/>
          <p:cNvSpPr txBox="1"/>
          <p:nvPr/>
        </p:nvSpPr>
        <p:spPr>
          <a:xfrm>
            <a:off x="7153275" y="1506022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storm-relative zonal wind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4875" y="178117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storm-relative meridional wind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1563" y="2515672"/>
            <a:ext cx="1281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BWER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1" y="3709988"/>
            <a:ext cx="1281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93011" y="5699075"/>
            <a:ext cx="9005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Storm-relative inflow at low levels retards outward gust front propagation and outflow aloft promotes downwind deposition of hydrometeors and precipitation.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8.19</a:t>
            </a:r>
          </a:p>
        </p:txBody>
      </p:sp>
    </p:spTree>
    <p:extLst>
      <p:ext uri="{BB962C8B-B14F-4D97-AF65-F5344CB8AC3E}">
        <p14:creationId xmlns:p14="http://schemas.microsoft.com/office/powerpoint/2010/main" val="1959108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Supercell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5" t="16308" r="5445" b="52608"/>
          <a:stretch/>
        </p:blipFill>
        <p:spPr>
          <a:xfrm rot="10800000">
            <a:off x="2554312" y="1690688"/>
            <a:ext cx="7083375" cy="4572000"/>
          </a:xfrm>
        </p:spPr>
      </p:pic>
      <p:sp>
        <p:nvSpPr>
          <p:cNvPr id="5" name="TextBox 4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8.20</a:t>
            </a:r>
          </a:p>
        </p:txBody>
      </p:sp>
    </p:spTree>
    <p:extLst>
      <p:ext uri="{BB962C8B-B14F-4D97-AF65-F5344CB8AC3E}">
        <p14:creationId xmlns:p14="http://schemas.microsoft.com/office/powerpoint/2010/main" val="1893249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Supercell Structure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3" t="17841" r="20497" b="52827"/>
          <a:stretch/>
        </p:blipFill>
        <p:spPr>
          <a:xfrm rot="10800000">
            <a:off x="838200" y="1803678"/>
            <a:ext cx="4230809" cy="4572000"/>
          </a:xfrm>
        </p:spPr>
      </p:pic>
      <p:sp>
        <p:nvSpPr>
          <p:cNvPr id="7" name="TextBox 6"/>
          <p:cNvSpPr txBox="1"/>
          <p:nvPr/>
        </p:nvSpPr>
        <p:spPr>
          <a:xfrm>
            <a:off x="7056408" y="6488668"/>
            <a:ext cx="5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8.23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1149" y="3489513"/>
            <a:ext cx="6141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Acceleration of inflow toward the updraft results in the formation of an inflow low, even in parts of the forward-flank downdraft air. Negative buoyancy leads to anomalous high pressure elsewhere in the rear- and forward-flank downdrafts.</a:t>
            </a:r>
          </a:p>
        </p:txBody>
      </p:sp>
    </p:spTree>
    <p:extLst>
      <p:ext uri="{BB962C8B-B14F-4D97-AF65-F5344CB8AC3E}">
        <p14:creationId xmlns:p14="http://schemas.microsoft.com/office/powerpoint/2010/main" val="3272319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1216</Words>
  <Application>Microsoft Office PowerPoint</Application>
  <PresentationFormat>Widescreen</PresentationFormat>
  <Paragraphs>121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Office Theme</vt:lpstr>
      <vt:lpstr>Composite Supercell Hodograph</vt:lpstr>
      <vt:lpstr>Non-Supercell vs. Supercell Hodographs</vt:lpstr>
      <vt:lpstr>Classic Supercell Schematic</vt:lpstr>
      <vt:lpstr>Classic Supercell Structure</vt:lpstr>
      <vt:lpstr>Classic Supercell Structure</vt:lpstr>
      <vt:lpstr>Classic Supercell Structure</vt:lpstr>
      <vt:lpstr>Classic Supercell Structure</vt:lpstr>
      <vt:lpstr>Classic Supercell Structure</vt:lpstr>
      <vt:lpstr>Classic Supercell Structure</vt:lpstr>
      <vt:lpstr>Low Precipitation Supercell Structure</vt:lpstr>
      <vt:lpstr>High Precipitation Supercell Structure</vt:lpstr>
      <vt:lpstr>Updraft-Induced Tilting</vt:lpstr>
      <vt:lpstr>Updraft-Induced Tilting</vt:lpstr>
      <vt:lpstr>Tilting of Crosswise vs. Streamwise Vorticity</vt:lpstr>
      <vt:lpstr>Tilting of Crosswise vs. Streamwise Vorticity</vt:lpstr>
      <vt:lpstr>Baroclinic Generation of Horizontal Vorticity</vt:lpstr>
      <vt:lpstr>Non-Linear Dynamical Forcing</vt:lpstr>
      <vt:lpstr>Non-Linear Dynamical Forcing</vt:lpstr>
      <vt:lpstr>Splitting Supercell Example</vt:lpstr>
      <vt:lpstr>Linear Dynamical Forcing: Straight Hodograph</vt:lpstr>
      <vt:lpstr>Linear Dynamical Forcing: Curved Hodograph</vt:lpstr>
      <vt:lpstr>Right- versus Left-Split Supercells</vt:lpstr>
      <vt:lpstr>Right- versus Left-Split Supercells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Non-Supercell vs. Supercell Hodographs</dc:title>
  <dc:creator>Clark Evans</dc:creator>
  <cp:lastModifiedBy>Clark Evans</cp:lastModifiedBy>
  <cp:revision>11</cp:revision>
  <dcterms:created xsi:type="dcterms:W3CDTF">2017-04-22T01:40:57Z</dcterms:created>
  <dcterms:modified xsi:type="dcterms:W3CDTF">2017-04-22T15:43:48Z</dcterms:modified>
</cp:coreProperties>
</file>