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9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9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8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8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6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0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3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2834-6A63-4BF8-86A8-7F7450161036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20171-8A7B-46F5-8962-1E03C6C84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6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 </a:t>
            </a:r>
            <a:r>
              <a:rPr lang="en-US" i="1" dirty="0"/>
              <a:t>T</a:t>
            </a:r>
            <a:r>
              <a:rPr lang="en-US" dirty="0"/>
              <a:t>-ln </a:t>
            </a:r>
            <a:r>
              <a:rPr lang="en-US" i="1" dirty="0"/>
              <a:t>p</a:t>
            </a:r>
            <a:r>
              <a:rPr lang="en-US" dirty="0"/>
              <a:t> Diagrams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794266" cy="4787750"/>
          </a:xfrm>
        </p:spPr>
      </p:pic>
      <p:sp>
        <p:nvSpPr>
          <p:cNvPr id="8" name="TextBox 7"/>
          <p:cNvSpPr txBox="1"/>
          <p:nvPr/>
        </p:nvSpPr>
        <p:spPr>
          <a:xfrm>
            <a:off x="4839419" y="1690688"/>
            <a:ext cx="71771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Negatively-sloped orange lines</a:t>
            </a:r>
            <a:r>
              <a:rPr lang="en-US" sz="2400" dirty="0"/>
              <a:t>: dry </a:t>
            </a:r>
            <a:r>
              <a:rPr lang="en-US" sz="2400" dirty="0" err="1"/>
              <a:t>adiabats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Positively-sloped orange lines</a:t>
            </a:r>
            <a:r>
              <a:rPr lang="en-US" sz="2400" dirty="0"/>
              <a:t>: skewed isotherms (°C)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Curved green lines</a:t>
            </a:r>
            <a:r>
              <a:rPr lang="en-US" sz="2400" dirty="0"/>
              <a:t>: </a:t>
            </a:r>
            <a:r>
              <a:rPr lang="en-US" sz="2400" dirty="0" err="1"/>
              <a:t>pseudoadiabats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Dashed blue lines</a:t>
            </a:r>
            <a:r>
              <a:rPr lang="en-US" sz="2400" dirty="0"/>
              <a:t>: constant mixing ratio lines (g kg</a:t>
            </a:r>
            <a:r>
              <a:rPr lang="en-US" sz="2400" baseline="30000" dirty="0"/>
              <a:t>-1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Horizontal black lines</a:t>
            </a:r>
            <a:r>
              <a:rPr lang="en-US" sz="2400" dirty="0"/>
              <a:t>: isobars (</a:t>
            </a:r>
            <a:r>
              <a:rPr lang="en-US" sz="2400" dirty="0" err="1"/>
              <a:t>hPa</a:t>
            </a:r>
            <a:r>
              <a:rPr lang="en-US" sz="2400" dirty="0"/>
              <a:t>; logarithmic axis)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461225"/>
            <a:ext cx="706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Grant Petty’s A First Course in Atmospheric Thermodynamics supplementary material</a:t>
            </a:r>
          </a:p>
        </p:txBody>
      </p:sp>
    </p:spTree>
    <p:extLst>
      <p:ext uri="{BB962C8B-B14F-4D97-AF65-F5344CB8AC3E}">
        <p14:creationId xmlns:p14="http://schemas.microsoft.com/office/powerpoint/2010/main" val="379120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Crosswise Vorticity Example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415225" y="1839817"/>
            <a:ext cx="0" cy="4770303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V="1">
            <a:off x="3415225" y="1839817"/>
            <a:ext cx="0" cy="4770303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88531" y="1470485"/>
            <a:ext cx="25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0377" y="4040302"/>
            <a:ext cx="25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93201" y="2699133"/>
            <a:ext cx="261099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80508" y="1503399"/>
            <a:ext cx="61137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Red vector:</a:t>
            </a:r>
            <a:r>
              <a:rPr lang="en-US" sz="2400" dirty="0"/>
              <a:t> hodograph from 0-3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example depicts a veering wind profile with wind speed variation.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Yellow star:</a:t>
            </a:r>
            <a:r>
              <a:rPr lang="en-US" sz="2400" dirty="0"/>
              <a:t> layer-mean wind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feature-relative wind in this example is along the hodograph: easterly near the surface, westerly near 3 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Blue arrow: </a:t>
            </a:r>
            <a:r>
              <a:rPr lang="en-US" sz="2400" dirty="0"/>
              <a:t>horizontal vorticity vector, 90° to the left of the local shear vector (parallel to the hodograph)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Feature-relative wind along hodograph = all horizontal vorticity is crosswise.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3288531" y="2533880"/>
            <a:ext cx="253388" cy="28643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415225" y="2258458"/>
            <a:ext cx="0" cy="77118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0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Streamwise Vorticity Example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V="1">
            <a:off x="3415225" y="1839817"/>
            <a:ext cx="0" cy="4770303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88531" y="1470485"/>
            <a:ext cx="25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0377" y="4040302"/>
            <a:ext cx="25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0508" y="1503399"/>
            <a:ext cx="611372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Red curve:</a:t>
            </a:r>
            <a:r>
              <a:rPr lang="en-US" sz="2400" dirty="0"/>
              <a:t> hodograph from 0-3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example depicts a strongly veering wind profile but no wind speed variation.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Yellow star:</a:t>
            </a:r>
            <a:r>
              <a:rPr lang="en-US" sz="2400" dirty="0"/>
              <a:t> layer-mean wind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feature-relative wind (green arrow) is identical to the ground-relative wind.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Blue arrow: </a:t>
            </a:r>
            <a:r>
              <a:rPr lang="en-US" sz="2400" dirty="0"/>
              <a:t>horizontal vorticity vector, 90° to the left of the local shear vector (parallel to the hodograph)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Feature-relative wind along horizontal vorticity vector = all streamwise vorticity.</a:t>
            </a:r>
          </a:p>
        </p:txBody>
      </p:sp>
      <p:sp>
        <p:nvSpPr>
          <p:cNvPr id="4" name="Oval 3"/>
          <p:cNvSpPr/>
          <p:nvPr/>
        </p:nvSpPr>
        <p:spPr>
          <a:xfrm>
            <a:off x="2153793" y="2963536"/>
            <a:ext cx="2522863" cy="2522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415225" y="1839817"/>
            <a:ext cx="0" cy="4770303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448275" y="4258018"/>
            <a:ext cx="1355080" cy="156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23511" y="4255262"/>
            <a:ext cx="1355080" cy="156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288531" y="4059513"/>
            <a:ext cx="253388" cy="28643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18900000" flipH="1" flipV="1">
            <a:off x="2458117" y="2878540"/>
            <a:ext cx="0" cy="77118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/>
        </p:nvSpPr>
        <p:spPr>
          <a:xfrm flipV="1">
            <a:off x="4560979" y="4246799"/>
            <a:ext cx="209321" cy="19830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endCxn id="4" idx="1"/>
          </p:cNvCxnSpPr>
          <p:nvPr/>
        </p:nvCxnSpPr>
        <p:spPr>
          <a:xfrm flipH="1" flipV="1">
            <a:off x="2523258" y="3333001"/>
            <a:ext cx="888382" cy="891966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Observed Hodograph Example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2" t="3111" r="790" b="45746"/>
          <a:stretch/>
        </p:blipFill>
        <p:spPr>
          <a:xfrm>
            <a:off x="838200" y="1927951"/>
            <a:ext cx="4572000" cy="4450815"/>
          </a:xfrm>
          <a:ln w="254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8200" y="6461225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Image courtesy NOAA/NWS Storm Prediction Center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2451249" y="4153358"/>
            <a:ext cx="253388" cy="28643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80508" y="1833904"/>
            <a:ext cx="61137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Focus on the hodograph between 0-2 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Yellow star:</a:t>
            </a:r>
            <a:r>
              <a:rPr lang="en-US" sz="2400" dirty="0"/>
              <a:t> 0-2 km layer-mean wind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feature-relative wind (green arrow) at 1 km is predominantly southerly.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Blue arrow: </a:t>
            </a:r>
            <a:r>
              <a:rPr lang="en-US" sz="2400" dirty="0"/>
              <a:t>horizontal vorticity vector, 90° to the left of the local shear vector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Feature-relative wind almost entirely along horizontal vorticity vector = predominantly streamwise vorticity.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77947" y="3580482"/>
            <a:ext cx="22034" cy="738130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500829" y="3269339"/>
            <a:ext cx="220337" cy="51779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3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Streamwise Vorticity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17783" y="3745735"/>
            <a:ext cx="2137272" cy="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86419" y="2675263"/>
            <a:ext cx="0" cy="1070472"/>
          </a:xfrm>
          <a:prstGeom prst="straightConnector1">
            <a:avLst/>
          </a:prstGeom>
          <a:ln w="952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94872" y="1833904"/>
            <a:ext cx="62993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Red vector</a:t>
            </a:r>
            <a:r>
              <a:rPr lang="en-US" sz="2400" dirty="0"/>
              <a:t>: local vertical shear vector.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Blue vector:</a:t>
            </a:r>
            <a:r>
              <a:rPr lang="en-US" sz="2400" dirty="0"/>
              <a:t> horizontal vorticity vector.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 this example, horizontal vorticity defines clockwise rotation in the </a:t>
            </a:r>
            <a:r>
              <a:rPr lang="en-US" sz="2400" i="1" dirty="0"/>
              <a:t>x</a:t>
            </a:r>
            <a:r>
              <a:rPr lang="en-US" sz="2400" dirty="0"/>
              <a:t>-</a:t>
            </a:r>
            <a:r>
              <a:rPr lang="en-US" sz="2400" i="1" dirty="0"/>
              <a:t>z</a:t>
            </a:r>
            <a:r>
              <a:rPr lang="en-US" sz="2400" dirty="0"/>
              <a:t> plane.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Grey cloud: </a:t>
            </a:r>
            <a:r>
              <a:rPr lang="en-US" sz="2400" dirty="0"/>
              <a:t>an updraft along the 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tilts the </a:t>
            </a:r>
            <a:r>
              <a:rPr lang="en-US" sz="2400" i="1" dirty="0"/>
              <a:t>vortex line</a:t>
            </a:r>
            <a:r>
              <a:rPr lang="en-US" sz="2400" dirty="0"/>
              <a:t> parallel to the horizontal vorticity vector into the vertical.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Result: counter-rotating vortices (H and L).</a:t>
            </a:r>
          </a:p>
        </p:txBody>
      </p:sp>
      <p:sp>
        <p:nvSpPr>
          <p:cNvPr id="9" name="Cloud 8"/>
          <p:cNvSpPr/>
          <p:nvPr/>
        </p:nvSpPr>
        <p:spPr>
          <a:xfrm>
            <a:off x="2660573" y="3415229"/>
            <a:ext cx="451691" cy="564557"/>
          </a:xfrm>
          <a:prstGeom prst="cloud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0573" y="4274545"/>
            <a:ext cx="45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0573" y="2441212"/>
            <a:ext cx="45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96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Streamwise Vorticity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17783" y="3745735"/>
            <a:ext cx="2137272" cy="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86419" y="2675263"/>
            <a:ext cx="0" cy="1070472"/>
          </a:xfrm>
          <a:prstGeom prst="straightConnector1">
            <a:avLst/>
          </a:prstGeom>
          <a:ln w="952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39788" y="2728011"/>
            <a:ext cx="6299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Purple vector</a:t>
            </a:r>
            <a:r>
              <a:rPr lang="en-US" sz="2400" dirty="0"/>
              <a:t>: feature-relative wind vector.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this example, the feature-relative wind </a:t>
            </a:r>
            <a:r>
              <a:rPr lang="en-US" sz="2400" dirty="0" err="1"/>
              <a:t>advects</a:t>
            </a:r>
            <a:r>
              <a:rPr lang="en-US" sz="2400" dirty="0"/>
              <a:t> the counter-rotating vortices parallel to the vertical shear vector.</a:t>
            </a:r>
          </a:p>
        </p:txBody>
      </p:sp>
      <p:sp>
        <p:nvSpPr>
          <p:cNvPr id="9" name="Cloud 8"/>
          <p:cNvSpPr/>
          <p:nvPr/>
        </p:nvSpPr>
        <p:spPr>
          <a:xfrm>
            <a:off x="2660573" y="3415229"/>
            <a:ext cx="451691" cy="564557"/>
          </a:xfrm>
          <a:prstGeom prst="cloud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0573" y="4274545"/>
            <a:ext cx="45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0573" y="2441212"/>
            <a:ext cx="45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44896" y="3745735"/>
            <a:ext cx="771181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Streamwise Vorticity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17783" y="3745735"/>
            <a:ext cx="2137272" cy="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86419" y="2675263"/>
            <a:ext cx="0" cy="1070472"/>
          </a:xfrm>
          <a:prstGeom prst="straightConnector1">
            <a:avLst/>
          </a:prstGeom>
          <a:ln w="952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2501" y="2358679"/>
            <a:ext cx="62993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Purple vector</a:t>
            </a:r>
            <a:r>
              <a:rPr lang="en-US" sz="2400" dirty="0"/>
              <a:t>: feature-relative wind vector.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this example, the feature-relative wind </a:t>
            </a:r>
            <a:r>
              <a:rPr lang="en-US" sz="2400" dirty="0" err="1"/>
              <a:t>advects</a:t>
            </a:r>
            <a:r>
              <a:rPr lang="en-US" sz="2400" dirty="0"/>
              <a:t> the cyclonic vortex toward the updraft.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can allow for the amplification of cyclonic rotation by vortex tube stretching.</a:t>
            </a:r>
          </a:p>
        </p:txBody>
      </p:sp>
      <p:sp>
        <p:nvSpPr>
          <p:cNvPr id="9" name="Cloud 8"/>
          <p:cNvSpPr/>
          <p:nvPr/>
        </p:nvSpPr>
        <p:spPr>
          <a:xfrm>
            <a:off x="2660573" y="3415229"/>
            <a:ext cx="451691" cy="564557"/>
          </a:xfrm>
          <a:prstGeom prst="cloud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0573" y="4274545"/>
            <a:ext cx="45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0573" y="2441212"/>
            <a:ext cx="45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16200000">
            <a:off x="2511845" y="3745735"/>
            <a:ext cx="771181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Routine Thermodynamic Variables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t="41643" r="6467" b="15139"/>
          <a:stretch/>
        </p:blipFill>
        <p:spPr>
          <a:xfrm rot="10800000">
            <a:off x="838200" y="1466400"/>
            <a:ext cx="5142308" cy="4960278"/>
          </a:xfrm>
        </p:spPr>
      </p:pic>
      <p:sp>
        <p:nvSpPr>
          <p:cNvPr id="5" name="TextBox 4"/>
          <p:cNvSpPr txBox="1"/>
          <p:nvPr/>
        </p:nvSpPr>
        <p:spPr>
          <a:xfrm>
            <a:off x="5980508" y="1690688"/>
            <a:ext cx="611372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/>
              <a:t>θ</a:t>
            </a:r>
            <a:r>
              <a:rPr lang="en-US" sz="2400" b="1" dirty="0"/>
              <a:t>:</a:t>
            </a:r>
            <a:r>
              <a:rPr lang="en-US" sz="2400" dirty="0"/>
              <a:t> follow a dry adiabat downward from the </a:t>
            </a:r>
            <a:r>
              <a:rPr lang="en-US" sz="2400" i="1" dirty="0"/>
              <a:t>T</a:t>
            </a:r>
            <a:r>
              <a:rPr lang="en-US" sz="2400" dirty="0"/>
              <a:t> profile to 1000 </a:t>
            </a:r>
            <a:r>
              <a:rPr lang="en-US" sz="2400" dirty="0" err="1"/>
              <a:t>hPa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LCL:</a:t>
            </a:r>
            <a:r>
              <a:rPr lang="en-US" sz="2400" dirty="0"/>
              <a:t> follow a dry adiabat upward from the </a:t>
            </a:r>
            <a:r>
              <a:rPr lang="en-US" sz="2400" i="1" dirty="0"/>
              <a:t>T</a:t>
            </a:r>
            <a:r>
              <a:rPr lang="en-US" sz="2400" dirty="0"/>
              <a:t> at a given level; follow a constant mixing ratio line upward from the </a:t>
            </a:r>
            <a:r>
              <a:rPr lang="en-US" sz="2400" i="1" dirty="0"/>
              <a:t>T</a:t>
            </a:r>
            <a:r>
              <a:rPr lang="en-US" sz="2400" i="1" baseline="-25000" dirty="0"/>
              <a:t>d</a:t>
            </a:r>
            <a:r>
              <a:rPr lang="en-US" sz="2400" dirty="0"/>
              <a:t> at a given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/>
              <a:t>θ</a:t>
            </a:r>
            <a:r>
              <a:rPr lang="en-US" sz="2400" b="1" baseline="-25000" dirty="0"/>
              <a:t>e</a:t>
            </a:r>
            <a:r>
              <a:rPr lang="en-US" sz="2400" b="1" dirty="0"/>
              <a:t>: </a:t>
            </a:r>
            <a:r>
              <a:rPr lang="en-US" sz="2400" dirty="0"/>
              <a:t>find the LCL, then follow a </a:t>
            </a:r>
            <a:r>
              <a:rPr lang="en-US" sz="2400" dirty="0" err="1"/>
              <a:t>pseudoadiabat</a:t>
            </a:r>
            <a:r>
              <a:rPr lang="en-US" sz="2400" dirty="0"/>
              <a:t> upward until parallel with the dry </a:t>
            </a:r>
            <a:r>
              <a:rPr lang="en-US" sz="2400" dirty="0" err="1"/>
              <a:t>adiabats</a:t>
            </a:r>
            <a:r>
              <a:rPr lang="en-US" sz="2400" dirty="0"/>
              <a:t>, then follow a dry adiabat down to 1000 </a:t>
            </a:r>
            <a:r>
              <a:rPr lang="en-US" sz="2400" dirty="0" err="1"/>
              <a:t>hPa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T</a:t>
            </a:r>
            <a:r>
              <a:rPr lang="en-US" sz="2400" b="1" i="1" baseline="-25000" dirty="0"/>
              <a:t>w</a:t>
            </a:r>
            <a:r>
              <a:rPr lang="en-US" sz="2400" b="1" dirty="0"/>
              <a:t>: </a:t>
            </a:r>
            <a:r>
              <a:rPr lang="en-US" sz="2400" dirty="0"/>
              <a:t>find the LCL, then follow a </a:t>
            </a:r>
            <a:r>
              <a:rPr lang="en-US" sz="2400" dirty="0" err="1"/>
              <a:t>pseudoadiabat</a:t>
            </a:r>
            <a:r>
              <a:rPr lang="en-US" sz="2400" dirty="0"/>
              <a:t> downward to the original parcel level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6461225"/>
            <a:ext cx="706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Fig. 2.2 from </a:t>
            </a:r>
            <a:r>
              <a:rPr lang="en-US" sz="1400" i="1" dirty="0" err="1"/>
              <a:t>Markowski</a:t>
            </a:r>
            <a:r>
              <a:rPr lang="en-US" sz="1400" i="1" dirty="0"/>
              <a:t> and Richardson</a:t>
            </a:r>
          </a:p>
        </p:txBody>
      </p:sp>
    </p:spTree>
    <p:extLst>
      <p:ext uri="{BB962C8B-B14F-4D97-AF65-F5344CB8AC3E}">
        <p14:creationId xmlns:p14="http://schemas.microsoft.com/office/powerpoint/2010/main" val="3802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Routine Thermodynamic Variables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0508" y="1690688"/>
            <a:ext cx="61137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LFC:</a:t>
            </a:r>
            <a:r>
              <a:rPr lang="en-US" sz="2400" dirty="0"/>
              <a:t> level at which the parcel becomes positively-buoyant (note differences depending on whether </a:t>
            </a:r>
            <a:r>
              <a:rPr lang="en-US" sz="2400" i="1" dirty="0"/>
              <a:t>T</a:t>
            </a:r>
            <a:r>
              <a:rPr lang="en-US" sz="2400" dirty="0"/>
              <a:t> or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v</a:t>
            </a:r>
            <a:r>
              <a:rPr lang="en-US" sz="2400" dirty="0"/>
              <a:t> is used)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EL:</a:t>
            </a:r>
            <a:r>
              <a:rPr lang="en-US" sz="2400" dirty="0"/>
              <a:t> level at which the parcel ceases to be positively-buoyant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CAPE: </a:t>
            </a:r>
            <a:r>
              <a:rPr lang="en-US" sz="2400" dirty="0"/>
              <a:t>area between parcel and environment </a:t>
            </a:r>
            <a:r>
              <a:rPr lang="en-US" sz="2400" i="1" dirty="0"/>
              <a:t>T</a:t>
            </a:r>
            <a:r>
              <a:rPr lang="en-US" sz="2400" dirty="0"/>
              <a:t> or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v</a:t>
            </a:r>
            <a:r>
              <a:rPr lang="en-US" sz="2400" dirty="0"/>
              <a:t> curves between the LFC and 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CIN: </a:t>
            </a:r>
            <a:r>
              <a:rPr lang="en-US" sz="2400" dirty="0"/>
              <a:t>area between parcel and environment </a:t>
            </a:r>
            <a:r>
              <a:rPr lang="en-US" sz="2400" i="1" dirty="0"/>
              <a:t>T</a:t>
            </a:r>
            <a:r>
              <a:rPr lang="en-US" sz="2400" dirty="0"/>
              <a:t> or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v</a:t>
            </a:r>
            <a:r>
              <a:rPr lang="en-US" sz="2400" dirty="0"/>
              <a:t> curves below the LFC</a:t>
            </a:r>
            <a:endParaRPr lang="en-US" sz="2400" b="1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1" t="8003" r="6831" b="45805"/>
          <a:stretch/>
        </p:blipFill>
        <p:spPr>
          <a:xfrm>
            <a:off x="838200" y="1552670"/>
            <a:ext cx="5138928" cy="4968339"/>
          </a:xfrm>
        </p:spPr>
      </p:pic>
      <p:sp>
        <p:nvSpPr>
          <p:cNvPr id="7" name="TextBox 6"/>
          <p:cNvSpPr txBox="1"/>
          <p:nvPr/>
        </p:nvSpPr>
        <p:spPr>
          <a:xfrm>
            <a:off x="838200" y="6461225"/>
            <a:ext cx="706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Fig. 2.9 from </a:t>
            </a:r>
            <a:r>
              <a:rPr lang="en-US" sz="1400" i="1" dirty="0" err="1"/>
              <a:t>Markowski</a:t>
            </a:r>
            <a:r>
              <a:rPr lang="en-US" sz="1400" i="1" dirty="0"/>
              <a:t> and Richardson</a:t>
            </a:r>
          </a:p>
        </p:txBody>
      </p:sp>
    </p:spTree>
    <p:extLst>
      <p:ext uri="{BB962C8B-B14F-4D97-AF65-F5344CB8AC3E}">
        <p14:creationId xmlns:p14="http://schemas.microsoft.com/office/powerpoint/2010/main" val="24423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Routine Thermodynamic Variables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0508" y="1690688"/>
            <a:ext cx="611372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Thick brown dashed line</a:t>
            </a:r>
            <a:r>
              <a:rPr lang="en-US" sz="2400" dirty="0"/>
              <a:t>: ascending parcel trace for a surface-based parcel (based on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v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Thin brown dashed line</a:t>
            </a:r>
            <a:r>
              <a:rPr lang="en-US" sz="2400" dirty="0"/>
              <a:t>: ascending parcel trace for a surface-based parcel (based on </a:t>
            </a:r>
            <a:r>
              <a:rPr lang="en-US" sz="2400" i="1" dirty="0"/>
              <a:t>T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Thick red dashed line</a:t>
            </a:r>
            <a:r>
              <a:rPr lang="en-US" sz="2400" dirty="0"/>
              <a:t>: environmental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v</a:t>
            </a:r>
            <a:endParaRPr lang="en-US" sz="24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Thin light blue line</a:t>
            </a:r>
            <a:r>
              <a:rPr lang="en-US" sz="2400" dirty="0"/>
              <a:t>: environmental </a:t>
            </a:r>
            <a:r>
              <a:rPr lang="en-US" sz="2400" i="1" dirty="0"/>
              <a:t>T</a:t>
            </a:r>
            <a:r>
              <a:rPr lang="en-US" sz="2400" i="1" baseline="-25000" dirty="0"/>
              <a:t>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-20° to -30°C</a:t>
            </a:r>
            <a:r>
              <a:rPr lang="en-US" sz="2400" dirty="0"/>
              <a:t>: favored hail growth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-12°C to -18°C</a:t>
            </a:r>
            <a:r>
              <a:rPr lang="en-US" sz="2400" dirty="0"/>
              <a:t>: favored dendrite growth zone</a:t>
            </a:r>
            <a:endParaRPr lang="en-US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31" b="26972"/>
          <a:stretch/>
        </p:blipFill>
        <p:spPr>
          <a:xfrm>
            <a:off x="838200" y="1690688"/>
            <a:ext cx="4572000" cy="4696100"/>
          </a:xfrm>
        </p:spPr>
      </p:pic>
      <p:sp>
        <p:nvSpPr>
          <p:cNvPr id="7" name="TextBox 6"/>
          <p:cNvSpPr txBox="1"/>
          <p:nvPr/>
        </p:nvSpPr>
        <p:spPr>
          <a:xfrm>
            <a:off x="838200" y="6461225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Image courtesy NOAA/NWS Storm Prediction Center</a:t>
            </a:r>
          </a:p>
        </p:txBody>
      </p:sp>
    </p:spTree>
    <p:extLst>
      <p:ext uri="{BB962C8B-B14F-4D97-AF65-F5344CB8AC3E}">
        <p14:creationId xmlns:p14="http://schemas.microsoft.com/office/powerpoint/2010/main" val="5688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Parcel Method and Stability</a:t>
            </a:r>
          </a:p>
        </p:txBody>
      </p:sp>
      <p:pic>
        <p:nvPicPr>
          <p:cNvPr id="1026" name="Picture 2" descr="stability-parc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2" y="1690688"/>
            <a:ext cx="71913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461225"/>
            <a:ext cx="706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Image from Fig. 23 of “The Use of the Skew T, Log P Diagram in Analysis and Forecasting”</a:t>
            </a:r>
          </a:p>
        </p:txBody>
      </p:sp>
    </p:spTree>
    <p:extLst>
      <p:ext uri="{BB962C8B-B14F-4D97-AF65-F5344CB8AC3E}">
        <p14:creationId xmlns:p14="http://schemas.microsoft.com/office/powerpoint/2010/main" val="159404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Method and Stability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1" t="65234" r="38913" b="20294"/>
          <a:stretch/>
        </p:blipFill>
        <p:spPr>
          <a:xfrm rot="10800000">
            <a:off x="237327" y="2320505"/>
            <a:ext cx="5743181" cy="3200400"/>
          </a:xfrm>
        </p:spPr>
      </p:pic>
      <p:sp>
        <p:nvSpPr>
          <p:cNvPr id="5" name="TextBox 4"/>
          <p:cNvSpPr txBox="1"/>
          <p:nvPr/>
        </p:nvSpPr>
        <p:spPr>
          <a:xfrm>
            <a:off x="5980508" y="1690688"/>
            <a:ext cx="6113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Here, the lower portion of the layer is closer to saturation than is the top (which does not reach saturation even after 60 </a:t>
            </a:r>
            <a:r>
              <a:rPr lang="en-US" sz="2400" dirty="0" err="1"/>
              <a:t>hPa</a:t>
            </a:r>
            <a:r>
              <a:rPr lang="en-US" sz="2400" dirty="0"/>
              <a:t> ascent).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Note the moisture profile modification: along a mixing ratio line to saturation, then along a </a:t>
            </a:r>
            <a:r>
              <a:rPr lang="en-US" sz="2400" dirty="0" err="1"/>
              <a:t>pseudoadiabat</a:t>
            </a:r>
            <a:r>
              <a:rPr lang="en-US" sz="2400" dirty="0"/>
              <a:t> (but not to supersaturation).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Result: destabilized layer that is absolutely unstable in its lowest 25-30 </a:t>
            </a:r>
            <a:r>
              <a:rPr lang="en-US" sz="2400" dirty="0" err="1"/>
              <a:t>hPa</a:t>
            </a:r>
            <a:r>
              <a:rPr lang="en-US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Consistent with </a:t>
            </a:r>
            <a:r>
              <a:rPr lang="el-GR" sz="2400" dirty="0"/>
              <a:t>θ</a:t>
            </a:r>
            <a:r>
              <a:rPr lang="en-US" sz="2400" baseline="-25000" dirty="0"/>
              <a:t>e</a:t>
            </a:r>
            <a:r>
              <a:rPr lang="en-US" sz="2400" dirty="0"/>
              <a:t> decrease with height: destabilizing/potentially unstable.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6461225"/>
            <a:ext cx="706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Fig. 3.3 from </a:t>
            </a:r>
            <a:r>
              <a:rPr lang="en-US" sz="1400" i="1" dirty="0" err="1"/>
              <a:t>Markowski</a:t>
            </a:r>
            <a:r>
              <a:rPr lang="en-US" sz="1400" i="1" dirty="0"/>
              <a:t> and Richardson</a:t>
            </a:r>
          </a:p>
        </p:txBody>
      </p:sp>
    </p:spTree>
    <p:extLst>
      <p:ext uri="{BB962C8B-B14F-4D97-AF65-F5344CB8AC3E}">
        <p14:creationId xmlns:p14="http://schemas.microsoft.com/office/powerpoint/2010/main" val="191891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Method and Stability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476340"/>
            <a:ext cx="11256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Here, we’ve assumed an unsaturated layer that does not reach saturation upon ascent.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Result: destabilized layer that remains absolutely stable throughout.</a:t>
            </a:r>
          </a:p>
        </p:txBody>
      </p:sp>
      <p:pic>
        <p:nvPicPr>
          <p:cNvPr id="2049" name="Picture 1" descr="20140923142930130_Page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45908" r="5933" b="6421"/>
          <a:stretch>
            <a:fillRect/>
          </a:stretch>
        </p:blipFill>
        <p:spPr bwMode="auto">
          <a:xfrm>
            <a:off x="3544560" y="1690688"/>
            <a:ext cx="5102880" cy="35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18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Hodographs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2" t="32052" r="40559" b="49246"/>
          <a:stretch/>
        </p:blipFill>
        <p:spPr>
          <a:xfrm rot="10800000">
            <a:off x="2959817" y="1690688"/>
            <a:ext cx="6272365" cy="5029200"/>
          </a:xfrm>
        </p:spPr>
      </p:pic>
      <p:sp>
        <p:nvSpPr>
          <p:cNvPr id="5" name="TextBox 4"/>
          <p:cNvSpPr txBox="1"/>
          <p:nvPr/>
        </p:nvSpPr>
        <p:spPr>
          <a:xfrm>
            <a:off x="838200" y="6461225"/>
            <a:ext cx="706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Fig. 2.11 from </a:t>
            </a:r>
            <a:r>
              <a:rPr lang="en-US" sz="1400" i="1" dirty="0" err="1"/>
              <a:t>Markowski</a:t>
            </a:r>
            <a:r>
              <a:rPr lang="en-US" sz="1400" i="1" dirty="0"/>
              <a:t> and Richardson</a:t>
            </a:r>
          </a:p>
        </p:txBody>
      </p:sp>
      <p:sp>
        <p:nvSpPr>
          <p:cNvPr id="6" name="Oval 5"/>
          <p:cNvSpPr/>
          <p:nvPr/>
        </p:nvSpPr>
        <p:spPr>
          <a:xfrm rot="1774670">
            <a:off x="6007784" y="2990087"/>
            <a:ext cx="1755648" cy="102412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127913" y="1866183"/>
            <a:ext cx="1046603" cy="1231518"/>
          </a:xfrm>
          <a:prstGeom prst="straightConnector1">
            <a:avLst/>
          </a:prstGeom>
          <a:ln w="63500"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27913" y="1100368"/>
            <a:ext cx="340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This vector defines the </a:t>
            </a:r>
            <a:r>
              <a:rPr lang="en-US" b="1" i="1" dirty="0"/>
              <a:t>thermal wind</a:t>
            </a:r>
            <a:r>
              <a:rPr lang="en-US" b="1" dirty="0"/>
              <a:t> vector over this layer.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5681" y="2693085"/>
            <a:ext cx="340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Note: </a:t>
            </a:r>
            <a:r>
              <a:rPr lang="en-US" dirty="0"/>
              <a:t>artistic liberty was taken to curve this example hodograph.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33854" y="5012675"/>
            <a:ext cx="1200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km AGL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0653" y="5335667"/>
            <a:ext cx="29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15136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Hodographs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0" t="50963" r="43500" b="33846"/>
          <a:stretch/>
        </p:blipFill>
        <p:spPr>
          <a:xfrm>
            <a:off x="-11678" y="1432025"/>
            <a:ext cx="6537946" cy="5029200"/>
          </a:xfrm>
        </p:spPr>
      </p:pic>
      <p:sp>
        <p:nvSpPr>
          <p:cNvPr id="5" name="TextBox 4"/>
          <p:cNvSpPr txBox="1"/>
          <p:nvPr/>
        </p:nvSpPr>
        <p:spPr>
          <a:xfrm>
            <a:off x="838200" y="6461225"/>
            <a:ext cx="706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Fig. 2.12 from </a:t>
            </a:r>
            <a:r>
              <a:rPr lang="en-US" sz="1400" i="1" dirty="0" err="1"/>
              <a:t>Markowski</a:t>
            </a:r>
            <a:r>
              <a:rPr lang="en-US" sz="1400" i="1" dirty="0"/>
              <a:t> and Richardson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0508" y="1690688"/>
            <a:ext cx="6113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c:</a:t>
            </a:r>
            <a:r>
              <a:rPr lang="en-US" sz="2400" dirty="0"/>
              <a:t> estimated feature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v - c:</a:t>
            </a:r>
            <a:r>
              <a:rPr lang="en-US" sz="2400" dirty="0"/>
              <a:t> feature-relative wind vector at some generic altitude; usually the layer-mean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/>
              <a:t>ω</a:t>
            </a:r>
            <a:r>
              <a:rPr lang="en-US" sz="2400" b="1" baseline="-25000" dirty="0"/>
              <a:t>H</a:t>
            </a:r>
            <a:r>
              <a:rPr lang="en-US" sz="2400" b="1" dirty="0"/>
              <a:t>: </a:t>
            </a:r>
            <a:r>
              <a:rPr lang="en-US" sz="2400" dirty="0"/>
              <a:t>90° to the left of the shear vector </a:t>
            </a:r>
            <a:r>
              <a:rPr lang="en-US" sz="2400" b="1" dirty="0"/>
              <a:t>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/>
              <a:t>ω</a:t>
            </a:r>
            <a:r>
              <a:rPr lang="en-US" sz="2400" b="1" baseline="-25000" dirty="0"/>
              <a:t>S</a:t>
            </a:r>
            <a:r>
              <a:rPr lang="en-US" sz="2400" b="1" dirty="0"/>
              <a:t>: </a:t>
            </a:r>
            <a:r>
              <a:rPr lang="en-US" sz="2400" dirty="0"/>
              <a:t>the component of </a:t>
            </a:r>
            <a:r>
              <a:rPr lang="el-GR" sz="2400" dirty="0"/>
              <a:t>ω</a:t>
            </a:r>
            <a:r>
              <a:rPr lang="en-US" sz="2400" baseline="-25000" dirty="0"/>
              <a:t>H</a:t>
            </a:r>
            <a:r>
              <a:rPr lang="en-US" sz="2400" dirty="0"/>
              <a:t> that is along the feature-relative wind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/>
              <a:t>ω</a:t>
            </a:r>
            <a:r>
              <a:rPr lang="en-US" sz="2400" b="1" baseline="-25000" dirty="0"/>
              <a:t>C</a:t>
            </a:r>
            <a:r>
              <a:rPr lang="en-US" sz="2400" b="1" dirty="0"/>
              <a:t>: </a:t>
            </a:r>
            <a:r>
              <a:rPr lang="en-US" sz="2400" dirty="0"/>
              <a:t>the component of </a:t>
            </a:r>
            <a:r>
              <a:rPr lang="el-GR" sz="2400" dirty="0"/>
              <a:t>ω</a:t>
            </a:r>
            <a:r>
              <a:rPr lang="en-US" sz="2400" baseline="-25000" dirty="0"/>
              <a:t>H</a:t>
            </a:r>
            <a:r>
              <a:rPr lang="en-US" sz="2400" dirty="0"/>
              <a:t> that is across the feature-relative wind vector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3068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928</Words>
  <Application>Microsoft Office PowerPoint</Application>
  <PresentationFormat>Widescreen</PresentationFormat>
  <Paragraphs>129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Skew T-ln p Diagrams</vt:lpstr>
      <vt:lpstr>Computing Routine Thermodynamic Variables</vt:lpstr>
      <vt:lpstr>Computing Routine Thermodynamic Variables</vt:lpstr>
      <vt:lpstr>Computing Routine Thermodynamic Variables</vt:lpstr>
      <vt:lpstr>Parcel Method and Stability</vt:lpstr>
      <vt:lpstr>Layer Method and Stability</vt:lpstr>
      <vt:lpstr>Layer Method and Stability</vt:lpstr>
      <vt:lpstr>Hodographs</vt:lpstr>
      <vt:lpstr>Hodographs</vt:lpstr>
      <vt:lpstr>Crosswise Vorticity Example</vt:lpstr>
      <vt:lpstr>Streamwise Vorticity Example</vt:lpstr>
      <vt:lpstr>Observed Hodograph Example</vt:lpstr>
      <vt:lpstr>Importance of Streamwise Vorticity</vt:lpstr>
      <vt:lpstr>Importance of Streamwise Vorticity</vt:lpstr>
      <vt:lpstr>Importance of Streamwise Vorticity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Skew T-ln p Diagrams</dc:title>
  <dc:creator>Clark Evans</dc:creator>
  <cp:lastModifiedBy>Clark Evans</cp:lastModifiedBy>
  <cp:revision>13</cp:revision>
  <dcterms:created xsi:type="dcterms:W3CDTF">2017-02-07T00:14:36Z</dcterms:created>
  <dcterms:modified xsi:type="dcterms:W3CDTF">2017-02-07T01:57:25Z</dcterms:modified>
</cp:coreProperties>
</file>