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FB35DFA-AD4F-4B5D-BA13-894F35991557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C83EBB-E1E0-4102-8C66-9F12582F2D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17278-330E-4A11-972D-4E49AEBC216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30F09-2585-497F-96EF-E417617170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73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F02E-C4F2-4F59-8263-2BB3094B801C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1EB7F-33F0-4E8A-9F64-59E5F8B9E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98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7011-7015-4C4E-8632-404696C76D5E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28BBB-6DF0-46F8-A6BF-A06FEC00E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8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8164-1330-4DB6-AE9E-88623C9378B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46294-B38C-436F-AE13-288BD96280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1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1B23-0E73-48AF-8759-4D34ED1BE1A2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5457-B3A5-4610-8267-CE1115080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5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80E-E08F-4396-8DC0-4CAC4E653610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923D5-7B38-44AB-8FA0-E78078B29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84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D90F-AD81-4D02-B601-E1293CE28254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F0F73-5D51-43E5-A373-F7DCEE5CB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57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1D90-84CE-49D6-93D4-446E58F6B8F2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74A01-1623-4682-BA91-FDFF92B55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4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DBC28-7EEE-444C-AA52-F5AD48485D92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3EF4C-8ED0-455A-8B46-67496A770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74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B398-0EED-4861-9D09-694DE567EB93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00751-A5CB-40C4-BBDA-BABE614AB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32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807B-5EAE-4126-BBD5-793F1342883B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ADC9D-5B81-45A0-9984-265A8BCA8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8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6A2C16-8A12-421B-8C2F-93C3E864D0B3}" type="datetimeFigureOut">
              <a:rPr lang="en-US"/>
              <a:pPr>
                <a:defRPr/>
              </a:pPr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E4E43E-8C20-473D-9B27-575DCD440A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Trade Wind Inversion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Temperature at Inversion Base</a:t>
            </a: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3" t="28749" r="9286" b="12001"/>
          <a:stretch>
            <a:fillRect/>
          </a:stretch>
        </p:blipFill>
        <p:spPr bwMode="auto">
          <a:xfrm>
            <a:off x="1509713" y="1524000"/>
            <a:ext cx="61928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Temperature at Inversion Top</a:t>
            </a: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0" t="9531" r="12000" b="27878"/>
          <a:stretch>
            <a:fillRect/>
          </a:stretch>
        </p:blipFill>
        <p:spPr bwMode="auto">
          <a:xfrm rot="5460000">
            <a:off x="2336800" y="812800"/>
            <a:ext cx="45720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∆T Across Inversion</a:t>
            </a:r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t="9236" r="12083" b="28752"/>
          <a:stretch>
            <a:fillRect/>
          </a:stretch>
        </p:blipFill>
        <p:spPr bwMode="auto">
          <a:xfrm rot="5460000">
            <a:off x="2320132" y="815181"/>
            <a:ext cx="4572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Potential Temperature at Inversion Base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2" t="28168" r="9814" b="12833"/>
          <a:stretch>
            <a:fillRect/>
          </a:stretch>
        </p:blipFill>
        <p:spPr bwMode="auto">
          <a:xfrm>
            <a:off x="1497013" y="1600200"/>
            <a:ext cx="62182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Potential Temperature at Inversion Top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29321" r="9216" b="12061"/>
          <a:stretch>
            <a:fillRect/>
          </a:stretch>
        </p:blipFill>
        <p:spPr bwMode="auto">
          <a:xfrm>
            <a:off x="1506538" y="1600200"/>
            <a:ext cx="6199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Relative Humidity at Inversion Top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4" t="28999" r="9042" b="12000"/>
          <a:stretch>
            <a:fillRect/>
          </a:stretch>
        </p:blipFill>
        <p:spPr bwMode="auto">
          <a:xfrm>
            <a:off x="1487488" y="1600200"/>
            <a:ext cx="62372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Decrease in RH Across Inversion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28500" r="9236" b="12250"/>
          <a:stretch>
            <a:fillRect/>
          </a:stretch>
        </p:blipFill>
        <p:spPr bwMode="auto">
          <a:xfrm>
            <a:off x="1519238" y="1524000"/>
            <a:ext cx="61737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387600" y="2487613"/>
            <a:ext cx="1281113" cy="2846387"/>
          </a:xfrm>
          <a:custGeom>
            <a:avLst/>
            <a:gdLst>
              <a:gd name="connsiteX0" fmla="*/ 41013 w 1309743"/>
              <a:gd name="connsiteY0" fmla="*/ 2846070 h 2846070"/>
              <a:gd name="connsiteX1" fmla="*/ 109593 w 1309743"/>
              <a:gd name="connsiteY1" fmla="*/ 2560320 h 2846070"/>
              <a:gd name="connsiteX2" fmla="*/ 978273 w 1309743"/>
              <a:gd name="connsiteY2" fmla="*/ 1920240 h 2846070"/>
              <a:gd name="connsiteX3" fmla="*/ 1309743 w 1309743"/>
              <a:gd name="connsiteY3" fmla="*/ 0 h 2846070"/>
              <a:gd name="connsiteX0" fmla="*/ 12726 w 1281456"/>
              <a:gd name="connsiteY0" fmla="*/ 2846070 h 2846070"/>
              <a:gd name="connsiteX1" fmla="*/ 81306 w 1281456"/>
              <a:gd name="connsiteY1" fmla="*/ 2560320 h 2846070"/>
              <a:gd name="connsiteX2" fmla="*/ 949986 w 1281456"/>
              <a:gd name="connsiteY2" fmla="*/ 1920240 h 2846070"/>
              <a:gd name="connsiteX3" fmla="*/ 1281456 w 1281456"/>
              <a:gd name="connsiteY3" fmla="*/ 0 h 284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456" h="2846070">
                <a:moveTo>
                  <a:pt x="12726" y="2846070"/>
                </a:moveTo>
                <a:cubicBezTo>
                  <a:pt x="-31089" y="2780347"/>
                  <a:pt x="49786" y="2898693"/>
                  <a:pt x="81306" y="2560320"/>
                </a:cubicBezTo>
                <a:cubicBezTo>
                  <a:pt x="112826" y="2221947"/>
                  <a:pt x="749961" y="2346960"/>
                  <a:pt x="949986" y="1920240"/>
                </a:cubicBezTo>
                <a:cubicBezTo>
                  <a:pt x="1150011" y="1493520"/>
                  <a:pt x="1215733" y="746760"/>
                  <a:pt x="128145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Vertical Structure of </a:t>
            </a:r>
            <a:r>
              <a:rPr lang="el-GR" altLang="en-US" sz="3800" i="1" smtClean="0"/>
              <a:t>ϴ</a:t>
            </a:r>
            <a:r>
              <a:rPr lang="en-US" altLang="en-US" sz="3800" smtClean="0"/>
              <a:t> and </a:t>
            </a:r>
            <a:r>
              <a:rPr lang="el-GR" altLang="en-US" sz="3800" i="1" smtClean="0"/>
              <a:t>ϴ</a:t>
            </a:r>
            <a:r>
              <a:rPr lang="en-US" altLang="en-US" sz="3800" i="1" baseline="-25000" smtClean="0"/>
              <a:t>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1828800"/>
            <a:ext cx="0" cy="3505200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66800" y="5334000"/>
            <a:ext cx="327660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714375" y="1676400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smtClean="0"/>
              <a:t>p</a:t>
            </a:r>
            <a:endParaRPr lang="en-US" altLang="en-US" sz="1800" b="1" i="1" dirty="0"/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4079875" y="5410200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i="1" dirty="0"/>
              <a:t>ϴ</a:t>
            </a:r>
            <a:endParaRPr lang="en-US" altLang="en-US" sz="1800" b="1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62100" y="4648200"/>
            <a:ext cx="1143000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1143000" y="4210050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inversion layer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029200" y="1828800"/>
            <a:ext cx="0" cy="3505200"/>
          </a:xfrm>
          <a:prstGeom prst="line">
            <a:avLst/>
          </a:prstGeom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29200" y="5334000"/>
            <a:ext cx="327660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4676775" y="1676400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smtClean="0"/>
              <a:t>p</a:t>
            </a:r>
            <a:endParaRPr lang="en-US" altLang="en-US" sz="1800" b="1" i="1" dirty="0"/>
          </a:p>
        </p:txBody>
      </p:sp>
      <p:sp>
        <p:nvSpPr>
          <p:cNvPr id="18445" name="TextBox 19"/>
          <p:cNvSpPr txBox="1">
            <a:spLocks noChangeArrowheads="1"/>
          </p:cNvSpPr>
          <p:nvPr/>
        </p:nvSpPr>
        <p:spPr bwMode="auto">
          <a:xfrm>
            <a:off x="8042275" y="5410200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i="1"/>
              <a:t>ϴ</a:t>
            </a:r>
            <a:r>
              <a:rPr lang="en-US" altLang="en-US" sz="1800" b="1" i="1" baseline="-25000"/>
              <a:t>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69013" y="4560888"/>
            <a:ext cx="803275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TextBox 21"/>
          <p:cNvSpPr txBox="1">
            <a:spLocks noChangeArrowheads="1"/>
          </p:cNvSpPr>
          <p:nvPr/>
        </p:nvSpPr>
        <p:spPr bwMode="auto">
          <a:xfrm>
            <a:off x="7086600" y="4356100"/>
            <a:ext cx="157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inversion layer</a:t>
            </a:r>
          </a:p>
        </p:txBody>
      </p:sp>
      <p:sp>
        <p:nvSpPr>
          <p:cNvPr id="13" name="Freeform 12"/>
          <p:cNvSpPr/>
          <p:nvPr/>
        </p:nvSpPr>
        <p:spPr>
          <a:xfrm>
            <a:off x="5895975" y="2447925"/>
            <a:ext cx="1409700" cy="2857500"/>
          </a:xfrm>
          <a:custGeom>
            <a:avLst/>
            <a:gdLst>
              <a:gd name="connsiteX0" fmla="*/ 1409700 w 1409700"/>
              <a:gd name="connsiteY0" fmla="*/ 2857500 h 2857500"/>
              <a:gd name="connsiteX1" fmla="*/ 123825 w 1409700"/>
              <a:gd name="connsiteY1" fmla="*/ 2447925 h 2857500"/>
              <a:gd name="connsiteX2" fmla="*/ 0 w 1409700"/>
              <a:gd name="connsiteY2" fmla="*/ 1733550 h 2857500"/>
              <a:gd name="connsiteX3" fmla="*/ 1038225 w 1409700"/>
              <a:gd name="connsiteY3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2857500">
                <a:moveTo>
                  <a:pt x="1409700" y="2857500"/>
                </a:moveTo>
                <a:cubicBezTo>
                  <a:pt x="884237" y="2746375"/>
                  <a:pt x="358775" y="2635250"/>
                  <a:pt x="123825" y="2447925"/>
                </a:cubicBezTo>
                <a:cubicBezTo>
                  <a:pt x="-111125" y="2260600"/>
                  <a:pt x="-152400" y="2141537"/>
                  <a:pt x="0" y="1733550"/>
                </a:cubicBezTo>
                <a:cubicBezTo>
                  <a:pt x="152400" y="1325563"/>
                  <a:pt x="595312" y="662781"/>
                  <a:pt x="103822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06374" y="1872734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66869" y="1872734"/>
            <a:ext cx="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37791" y="5758656"/>
                <a:ext cx="958917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791" y="5758656"/>
                <a:ext cx="958917" cy="573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180458" y="5489684"/>
                <a:ext cx="1050479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458" y="5489684"/>
                <a:ext cx="1050479" cy="573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180458" y="6132238"/>
                <a:ext cx="1050480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458" y="6132238"/>
                <a:ext cx="1050480" cy="573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00800" y="5649502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above inversion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626503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below inversion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Typical Inversion Structure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7" t="8636" r="10001" b="42955"/>
          <a:stretch>
            <a:fillRect/>
          </a:stretch>
        </p:blipFill>
        <p:spPr bwMode="auto">
          <a:xfrm>
            <a:off x="2630488" y="1752600"/>
            <a:ext cx="39989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 rot="-5400000">
            <a:off x="1790701" y="3656012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Pressure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Subtropical Kinematic Structure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t="28766" r="8795" b="11562"/>
          <a:stretch>
            <a:fillRect/>
          </a:stretch>
        </p:blipFill>
        <p:spPr bwMode="auto">
          <a:xfrm>
            <a:off x="1752600" y="1828800"/>
            <a:ext cx="5626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Subtropical Kinematic Structure</a:t>
            </a: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27499" r="9105" b="12222"/>
          <a:stretch>
            <a:fillRect/>
          </a:stretch>
        </p:blipFill>
        <p:spPr bwMode="auto">
          <a:xfrm>
            <a:off x="1828800" y="1905000"/>
            <a:ext cx="5554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Typical Inversion Structure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39549" r="6573" b="14436"/>
          <a:stretch>
            <a:fillRect/>
          </a:stretch>
        </p:blipFill>
        <p:spPr bwMode="auto">
          <a:xfrm>
            <a:off x="506413" y="2057400"/>
            <a:ext cx="8201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Frequency of Inversion Occurrence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t="28055" r="9749" b="12500"/>
          <a:stretch>
            <a:fillRect/>
          </a:stretch>
        </p:blipFill>
        <p:spPr bwMode="auto">
          <a:xfrm>
            <a:off x="1846263" y="1828800"/>
            <a:ext cx="55197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Height of Inversion Base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30556" r="9320" b="9723"/>
          <a:stretch>
            <a:fillRect/>
          </a:stretch>
        </p:blipFill>
        <p:spPr bwMode="auto">
          <a:xfrm>
            <a:off x="1524000" y="1600200"/>
            <a:ext cx="6124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Height of Inversion Top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9001" r="8707" b="11749"/>
          <a:stretch>
            <a:fillRect/>
          </a:stretch>
        </p:blipFill>
        <p:spPr bwMode="auto">
          <a:xfrm>
            <a:off x="1447800" y="1600200"/>
            <a:ext cx="6191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Inversion Thickness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7" t="29001" r="9479" b="11749"/>
          <a:stretch>
            <a:fillRect/>
          </a:stretch>
        </p:blipFill>
        <p:spPr bwMode="auto">
          <a:xfrm>
            <a:off x="1528763" y="1524000"/>
            <a:ext cx="61547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573213" y="6477000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(Figure obtained from</a:t>
            </a:r>
            <a:r>
              <a:rPr lang="en-US" altLang="en-US" sz="1400" b="1" i="1"/>
              <a:t> </a:t>
            </a:r>
            <a:r>
              <a:rPr lang="en-US" altLang="en-US" sz="1400" b="1"/>
              <a:t>Neiburger et al. (1961), © 1961 Univ. of California Press.)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370</Words>
  <Application>Microsoft Office PowerPoint</Application>
  <PresentationFormat>On-screen Show (4:3)</PresentationFormat>
  <Paragraphs>44</Paragraphs>
  <Slides>17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Trade Wind Inversion</vt:lpstr>
      <vt:lpstr>Typical Inversion Structure</vt:lpstr>
      <vt:lpstr>Subtropical Kinematic Structure</vt:lpstr>
      <vt:lpstr>Subtropical Kinematic Structure</vt:lpstr>
      <vt:lpstr>Typical Inversion Structure</vt:lpstr>
      <vt:lpstr>Frequency of Inversion Occurrence</vt:lpstr>
      <vt:lpstr>Height of Inversion Base</vt:lpstr>
      <vt:lpstr>Height of Inversion Top</vt:lpstr>
      <vt:lpstr>Inversion Thickness</vt:lpstr>
      <vt:lpstr>Temperature at Inversion Base</vt:lpstr>
      <vt:lpstr>Temperature at Inversion Top</vt:lpstr>
      <vt:lpstr>∆T Across Inversion</vt:lpstr>
      <vt:lpstr>Potential Temperature at Inversion Base</vt:lpstr>
      <vt:lpstr>Potential Temperature at Inversion Top</vt:lpstr>
      <vt:lpstr>Relative Humidity at Inversion Top</vt:lpstr>
      <vt:lpstr>Decrease in RH Across Inversion</vt:lpstr>
      <vt:lpstr>Vertical Structure of ϴ and ϴe</vt:lpstr>
    </vt:vector>
  </TitlesOfParts>
  <Company>UW-Milwaukee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Tropical Meteorology</dc:title>
  <dc:creator>Clark Evans</dc:creator>
  <cp:lastModifiedBy>Clark Evans</cp:lastModifiedBy>
  <cp:revision>54</cp:revision>
  <dcterms:created xsi:type="dcterms:W3CDTF">2012-01-06T20:24:21Z</dcterms:created>
  <dcterms:modified xsi:type="dcterms:W3CDTF">2018-01-22T22:03:05Z</dcterms:modified>
</cp:coreProperties>
</file>