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306" r:id="rId4"/>
    <p:sldId id="307" r:id="rId5"/>
    <p:sldId id="308" r:id="rId6"/>
    <p:sldId id="309" r:id="rId7"/>
    <p:sldId id="313" r:id="rId8"/>
    <p:sldId id="310" r:id="rId9"/>
    <p:sldId id="324" r:id="rId10"/>
    <p:sldId id="311" r:id="rId11"/>
    <p:sldId id="312" r:id="rId12"/>
    <p:sldId id="314" r:id="rId13"/>
    <p:sldId id="258" r:id="rId14"/>
    <p:sldId id="275" r:id="rId15"/>
    <p:sldId id="315" r:id="rId16"/>
    <p:sldId id="318" r:id="rId17"/>
    <p:sldId id="316" r:id="rId18"/>
    <p:sldId id="317" r:id="rId19"/>
    <p:sldId id="319" r:id="rId20"/>
    <p:sldId id="321" r:id="rId21"/>
    <p:sldId id="323" r:id="rId22"/>
    <p:sldId id="32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DD44797D-B4CE-4099-BE01-89E4C4FA515F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5E39CB-DBB4-4C8A-A5A0-EC5936818D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4AAF9-371A-4254-9F1D-60486DF4C97E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E1425-1A34-4E20-9129-61D7722410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37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F71FC-2334-481C-86F1-638E509788E2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DB7F2-569D-4C39-94EF-7C5F1C82CE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9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11536-878D-4BD3-9F25-AB34E88B26D7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4DBE0-4E69-42FB-A77A-FE8BDB50CE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06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28506-84CE-4AB5-9B1A-F85A898D397F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3696E-396F-49FE-BE61-63F94D5E0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84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1D8C-C69A-42B3-9897-A722BB66281E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C15BE-E3B9-42E5-8386-76CA2EB716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3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06E57-BD3C-4901-A38B-E03549F8A7BB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3A249-51FC-473F-B66C-15E142701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0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0CAF-0116-4C2D-87C0-4F00AEBAABE0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221DD-897F-4C03-BD5C-8FF8FA1B0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82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B28A-038E-4D6F-92BE-308F3D39F04B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826B6-62A1-4899-BE2E-8A30B160AB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07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3597D-36E2-4B7D-B2E6-CB2C77870F13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88C95-29DB-4066-9F93-BB5274988F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67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C9D40-5A82-4D5F-9DFD-0EFB9336D58D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1F003-A573-4250-80AC-EB2A41ECBA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46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6EA1-BD28-4544-B935-B9037B14A491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8F845-F7EB-4757-AFB8-35CD46B4FA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60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10474F-3F35-4825-BB14-09971F6909C6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D9A4EF1-F38A-4138-B7E1-6663E57F2A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82000" cy="1470025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Tropical Jets and Disturbances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AEW Vertical Structure: v’, u’, </a:t>
            </a:r>
            <a:r>
              <a:rPr lang="el-GR" altLang="en-US" sz="3800" smtClean="0"/>
              <a:t>ζ</a:t>
            </a:r>
            <a:r>
              <a:rPr lang="en-US" altLang="en-US" sz="3800" smtClean="0"/>
              <a:t>’, D’</a:t>
            </a: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412875" y="6477000"/>
            <a:ext cx="6386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Reed et al. (1977), © 1977 American Meteorological Society.)</a:t>
            </a:r>
          </a:p>
        </p:txBody>
      </p:sp>
      <p:pic>
        <p:nvPicPr>
          <p:cNvPr id="1126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831975"/>
            <a:ext cx="413385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141538" y="1828800"/>
            <a:ext cx="347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</a:rPr>
              <a:t>v'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6634163" y="1828800"/>
            <a:ext cx="36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</a:rPr>
              <a:t>u'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2154238" y="3810000"/>
            <a:ext cx="322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</a:rPr>
              <a:t>ζ'</a:t>
            </a:r>
          </a:p>
        </p:txBody>
      </p:sp>
      <p:sp>
        <p:nvSpPr>
          <p:cNvPr id="11272" name="TextBox 10"/>
          <p:cNvSpPr txBox="1">
            <a:spLocks noChangeArrowheads="1"/>
          </p:cNvSpPr>
          <p:nvPr/>
        </p:nvSpPr>
        <p:spPr bwMode="auto">
          <a:xfrm>
            <a:off x="6623050" y="3810000"/>
            <a:ext cx="38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</a:rPr>
              <a:t>D'</a:t>
            </a:r>
          </a:p>
        </p:txBody>
      </p:sp>
      <p:sp>
        <p:nvSpPr>
          <p:cNvPr id="11273" name="TextBox 11"/>
          <p:cNvSpPr txBox="1">
            <a:spLocks noChangeArrowheads="1"/>
          </p:cNvSpPr>
          <p:nvPr/>
        </p:nvSpPr>
        <p:spPr bwMode="auto">
          <a:xfrm>
            <a:off x="2033588" y="5991225"/>
            <a:ext cx="5076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all cross-sections are along central latitude of wave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AEW Vertical Structure: </a:t>
            </a:r>
            <a:r>
              <a:rPr lang="el-GR" altLang="en-US" sz="3800" smtClean="0"/>
              <a:t>ω</a:t>
            </a:r>
            <a:r>
              <a:rPr lang="en-US" altLang="en-US" sz="3800" smtClean="0"/>
              <a:t>’, T’, RH’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412875" y="6477000"/>
            <a:ext cx="6386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Reed et al. (1977), © 1977 American Meteorological Society.)</a:t>
            </a:r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33"/>
          <a:stretch>
            <a:fillRect/>
          </a:stretch>
        </p:blipFill>
        <p:spPr bwMode="auto">
          <a:xfrm>
            <a:off x="304800" y="2263775"/>
            <a:ext cx="27432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473200" y="4945063"/>
            <a:ext cx="404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1800" b="1">
                <a:solidFill>
                  <a:srgbClr val="00B050"/>
                </a:solidFill>
              </a:rPr>
              <a:t>ω</a:t>
            </a:r>
            <a:r>
              <a:rPr lang="en-US" altLang="en-US" sz="1800" b="1">
                <a:solidFill>
                  <a:srgbClr val="00B050"/>
                </a:solidFill>
              </a:rPr>
              <a:t>'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4429125" y="4945063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</a:rPr>
              <a:t>T'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7286625" y="4945063"/>
            <a:ext cx="514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</a:rPr>
              <a:t>RH'</a:t>
            </a:r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2033588" y="6107113"/>
            <a:ext cx="5076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all cross-sections are along central latitude of wave</a:t>
            </a:r>
          </a:p>
        </p:txBody>
      </p:sp>
      <p:pic>
        <p:nvPicPr>
          <p:cNvPr id="1229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53" b="31143"/>
          <a:stretch>
            <a:fillRect/>
          </a:stretch>
        </p:blipFill>
        <p:spPr bwMode="auto">
          <a:xfrm>
            <a:off x="3233738" y="2209800"/>
            <a:ext cx="27432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39" b="5305"/>
          <a:stretch>
            <a:fillRect/>
          </a:stretch>
        </p:blipFill>
        <p:spPr bwMode="auto">
          <a:xfrm>
            <a:off x="6172200" y="2535238"/>
            <a:ext cx="2743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African Easterly Waves: Clouds and Rain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412875" y="6477000"/>
            <a:ext cx="6386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Reed et al. (1977), © 1977 American Meteorological Society.)</a:t>
            </a:r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1619250"/>
            <a:ext cx="254635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673350" y="1611313"/>
            <a:ext cx="706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cloud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2532063" y="3810000"/>
            <a:ext cx="989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rain rate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Tropical Easterly Jet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177925" y="6477000"/>
            <a:ext cx="6788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</a:t>
            </a:r>
            <a:r>
              <a:rPr lang="en-US" altLang="en-US" sz="1400" b="1" dirty="0" smtClean="0"/>
              <a:t>2016 COMET.)</a:t>
            </a:r>
            <a:endParaRPr lang="en-US" altLang="en-US" sz="1400" b="1" dirty="0"/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1600200"/>
            <a:ext cx="41703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African Easterly Jet: Climatology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616075" y="6477000"/>
            <a:ext cx="5934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Cook (1999), © 1999 American Meteorological Society.)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524000"/>
            <a:ext cx="33686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625475" y="1611313"/>
            <a:ext cx="1743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600 hPa 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NCEP Reanalysis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438150" y="3886200"/>
            <a:ext cx="2117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500 hPa 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ECMWF Climatology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African Easterly Jet: Climatology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616075" y="6477000"/>
            <a:ext cx="5934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Cook (1999), © 1999 American Meteorological Society.)</a:t>
            </a: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2057400"/>
            <a:ext cx="4851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28600" y="1981200"/>
            <a:ext cx="1928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Vertical cross-section at 0° longitude, NCEP Reanalysis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African Easterly Jet: Climatology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373188" y="6477000"/>
            <a:ext cx="6419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Thorncroft and Blackburn (1999), © 1999 Wiley Interscience.)</a:t>
            </a: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1752600"/>
            <a:ext cx="56197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914400" y="2209800"/>
            <a:ext cx="1928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</a:rPr>
              <a:t>Vertical cross-section at 5°E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914400" y="3429000"/>
            <a:ext cx="1928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</a:rPr>
              <a:t>Vertical cross-section averaged between 10°E-31°W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African Easterly Jet: Climatology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616075" y="6477000"/>
            <a:ext cx="5934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Cook (1999), © 1999 American Meteorological Society.)</a:t>
            </a: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1546225"/>
            <a:ext cx="30924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214313" y="1611313"/>
            <a:ext cx="2563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600 hPa height and (</a:t>
            </a:r>
            <a:r>
              <a:rPr lang="en-US" altLang="en-US" sz="1800" b="1" i="1">
                <a:solidFill>
                  <a:srgbClr val="FF0000"/>
                </a:solidFill>
              </a:rPr>
              <a:t>u</a:t>
            </a:r>
            <a:r>
              <a:rPr lang="en-US" altLang="en-US" sz="1800" b="1">
                <a:solidFill>
                  <a:srgbClr val="FF0000"/>
                </a:solidFill>
              </a:rPr>
              <a:t>,</a:t>
            </a:r>
            <a:r>
              <a:rPr lang="en-US" altLang="en-US" sz="1800" b="1" i="1">
                <a:solidFill>
                  <a:srgbClr val="FF0000"/>
                </a:solidFill>
              </a:rPr>
              <a:t>v</a:t>
            </a:r>
            <a:r>
              <a:rPr lang="en-US" altLang="en-US" sz="1800" b="1">
                <a:solidFill>
                  <a:srgbClr val="FF0000"/>
                </a:solidFill>
              </a:rPr>
              <a:t>),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NCEP Reanalysis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27013" y="3773488"/>
            <a:ext cx="2563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925 hPa height and (</a:t>
            </a:r>
            <a:r>
              <a:rPr lang="en-US" altLang="en-US" sz="1800" b="1" i="1">
                <a:solidFill>
                  <a:srgbClr val="FF0000"/>
                </a:solidFill>
              </a:rPr>
              <a:t>u</a:t>
            </a:r>
            <a:r>
              <a:rPr lang="en-US" altLang="en-US" sz="1800" b="1">
                <a:solidFill>
                  <a:srgbClr val="FF0000"/>
                </a:solidFill>
              </a:rPr>
              <a:t>,</a:t>
            </a:r>
            <a:r>
              <a:rPr lang="en-US" altLang="en-US" sz="1800" b="1" i="1">
                <a:solidFill>
                  <a:srgbClr val="FF0000"/>
                </a:solidFill>
              </a:rPr>
              <a:t>v</a:t>
            </a:r>
            <a:r>
              <a:rPr lang="en-US" altLang="en-US" sz="1800" b="1">
                <a:solidFill>
                  <a:srgbClr val="FF0000"/>
                </a:solidFill>
              </a:rPr>
              <a:t>),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NCEP Reanalysis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African Easterly Jet: Climatology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616075" y="6477000"/>
            <a:ext cx="5934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Cook (1999), © 1999 American Meteorological Society.)</a:t>
            </a: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057400"/>
            <a:ext cx="4803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228600" y="1981200"/>
            <a:ext cx="1928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Meridional temperature gradient at 12.5°N</a:t>
            </a:r>
            <a:br>
              <a:rPr lang="en-US" altLang="en-US" sz="1800" b="1">
                <a:solidFill>
                  <a:srgbClr val="FF0000"/>
                </a:solidFill>
              </a:rPr>
            </a:br>
            <a:r>
              <a:rPr lang="en-US" altLang="en-US" sz="1800" b="1">
                <a:solidFill>
                  <a:srgbClr val="FF0000"/>
                </a:solidFill>
              </a:rPr>
              <a:t>(*2x10</a:t>
            </a:r>
            <a:r>
              <a:rPr lang="en-US" altLang="en-US" sz="1800" b="1" baseline="30000">
                <a:solidFill>
                  <a:srgbClr val="FF0000"/>
                </a:solidFill>
              </a:rPr>
              <a:t>-6</a:t>
            </a:r>
            <a:r>
              <a:rPr lang="en-US" altLang="en-US" sz="1800" b="1">
                <a:solidFill>
                  <a:srgbClr val="FF0000"/>
                </a:solidFill>
              </a:rPr>
              <a:t> K m</a:t>
            </a:r>
            <a:r>
              <a:rPr lang="en-US" altLang="en-US" sz="1800" b="1" baseline="30000">
                <a:solidFill>
                  <a:srgbClr val="FF0000"/>
                </a:solidFill>
              </a:rPr>
              <a:t>-1</a:t>
            </a:r>
            <a:r>
              <a:rPr lang="en-US" altLang="en-US" sz="1800" b="1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African Easterly Jet: Schematic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373188" y="6477000"/>
            <a:ext cx="6419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Thorncroft and Blackburn (1999), © 1999 Wiley Interscience.)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2025650"/>
            <a:ext cx="561975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6858000" y="44196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FF0000"/>
                </a:solidFill>
              </a:rPr>
              <a:t>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African Easterly Waves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</a:t>
            </a:r>
            <a:r>
              <a:rPr lang="en-US" altLang="en-US" sz="1400" b="1" dirty="0" smtClean="0"/>
              <a:t>2016 COMET.)</a:t>
            </a:r>
            <a:endParaRPr lang="en-US" altLang="en-US" sz="1400" b="1" dirty="0"/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619250"/>
            <a:ext cx="63500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Saharan Air Layer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896938" y="6477000"/>
            <a:ext cx="7373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Karyampudi and Carlson (1988), © 1988 American Meteorological Society.)</a:t>
            </a: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1679575"/>
            <a:ext cx="475615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242888" y="1905000"/>
            <a:ext cx="1966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Over Africa (solid)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Along Coast (dash)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Saharan Air Layer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896938" y="6477000"/>
            <a:ext cx="7373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Karyampudi and Carlson (1988), © 1988 American Meteorological Society.)</a:t>
            </a: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1600200"/>
            <a:ext cx="31686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688975" y="1687513"/>
            <a:ext cx="1825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SAL Height (hPa):</a:t>
            </a:r>
            <a:br>
              <a:rPr lang="en-US" altLang="en-US" sz="1800" b="1">
                <a:solidFill>
                  <a:srgbClr val="FF0000"/>
                </a:solidFill>
              </a:rPr>
            </a:br>
            <a:r>
              <a:rPr lang="en-US" altLang="en-US" sz="1800" b="1">
                <a:solidFill>
                  <a:srgbClr val="0070C0"/>
                </a:solidFill>
              </a:rPr>
              <a:t>Top (dash)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Base (solid)</a:t>
            </a: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573088" y="3897313"/>
            <a:ext cx="2055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SAL Thickness (hPa)</a:t>
            </a:r>
            <a:endParaRPr lang="en-US" altLang="en-US" sz="18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Saharan Air Layer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511300" y="6477000"/>
            <a:ext cx="6143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Dunion (2011), © 2011 American Meteorological Society.)</a:t>
            </a: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3" b="33430"/>
          <a:stretch>
            <a:fillRect/>
          </a:stretch>
        </p:blipFill>
        <p:spPr bwMode="auto">
          <a:xfrm>
            <a:off x="2046288" y="1679575"/>
            <a:ext cx="507365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African Easterly Waves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</a:t>
            </a:r>
            <a:r>
              <a:rPr lang="en-US" altLang="en-US" sz="1400" b="1" dirty="0" smtClean="0"/>
              <a:t>2016 COMET.)</a:t>
            </a:r>
            <a:endParaRPr lang="en-US" altLang="en-US" sz="1400" b="1" dirty="0"/>
          </a:p>
        </p:txBody>
      </p:sp>
      <p:pic>
        <p:nvPicPr>
          <p:cNvPr id="410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1619250"/>
            <a:ext cx="5527675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African Easterly Waves: Total Wind</a:t>
            </a: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412875" y="6477000"/>
            <a:ext cx="6386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Reed et al. (1977), © 1977 American Meteorological Society.)</a:t>
            </a:r>
          </a:p>
        </p:txBody>
      </p:sp>
      <p:pic>
        <p:nvPicPr>
          <p:cNvPr id="512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619250"/>
            <a:ext cx="413385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1593850" y="1619250"/>
            <a:ext cx="87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surface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6638925" y="1619250"/>
            <a:ext cx="944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850 hPa</a:t>
            </a: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6638925" y="3810000"/>
            <a:ext cx="944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200 hPa</a:t>
            </a: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1560513" y="3810000"/>
            <a:ext cx="944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700 hPa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African Easterly Waves: Wave Only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412875" y="6477000"/>
            <a:ext cx="6386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Reed et al. (1977), © 1977 American Meteorological Society.)</a:t>
            </a:r>
          </a:p>
        </p:txBody>
      </p:sp>
      <p:pic>
        <p:nvPicPr>
          <p:cNvPr id="614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701800"/>
            <a:ext cx="41338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1593850" y="1619250"/>
            <a:ext cx="87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surface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6638925" y="1619250"/>
            <a:ext cx="944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850 hPa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6638925" y="3810000"/>
            <a:ext cx="944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200 hPa</a:t>
            </a: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1560513" y="3810000"/>
            <a:ext cx="944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700 hPa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African Easterly Waves: Vorticity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412875" y="6477000"/>
            <a:ext cx="6386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Reed et al. (1977), © 1977 American Meteorological Society.)</a:t>
            </a:r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2081213"/>
            <a:ext cx="413385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1593850" y="2068513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surface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6638925" y="2068513"/>
            <a:ext cx="944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850 hPa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6638925" y="3810000"/>
            <a:ext cx="944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200 hPa</a:t>
            </a: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1560513" y="3810000"/>
            <a:ext cx="944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700 hPa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African Easterly Waves: Divergence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412875" y="6477000"/>
            <a:ext cx="6386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Reed et al. (1977), © 1977 American Meteorological Society.)</a:t>
            </a:r>
          </a:p>
        </p:txBody>
      </p:sp>
      <p:pic>
        <p:nvPicPr>
          <p:cNvPr id="819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2060575"/>
            <a:ext cx="4133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593850" y="2068513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surface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6638925" y="2068513"/>
            <a:ext cx="944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850 hPa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6638925" y="3810000"/>
            <a:ext cx="944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200 hPa</a:t>
            </a: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1560513" y="3810000"/>
            <a:ext cx="944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700 hPa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African Easterly Waves: </a:t>
            </a:r>
            <a:r>
              <a:rPr lang="el-GR" altLang="en-US" sz="3800" smtClean="0"/>
              <a:t>ω</a:t>
            </a:r>
            <a:r>
              <a:rPr lang="en-US" altLang="en-US" sz="3800" smtClean="0"/>
              <a:t>’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412875" y="6477000"/>
            <a:ext cx="6386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Reed et al. (1977), © 1977 American Meteorological Society.)</a:t>
            </a:r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30"/>
          <a:stretch>
            <a:fillRect/>
          </a:stretch>
        </p:blipFill>
        <p:spPr bwMode="auto">
          <a:xfrm>
            <a:off x="1862138" y="2971800"/>
            <a:ext cx="54864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2743200" y="2438400"/>
            <a:ext cx="944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850 hPa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5684838" y="2438400"/>
            <a:ext cx="944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300 hPa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African Easterly Waves: T’, RH’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412875" y="6477000"/>
            <a:ext cx="6386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Reed et al. (1977), © 1977 American Meteorological Society.)</a:t>
            </a:r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3"/>
          <a:stretch>
            <a:fillRect/>
          </a:stretch>
        </p:blipFill>
        <p:spPr bwMode="auto">
          <a:xfrm>
            <a:off x="2319338" y="1701800"/>
            <a:ext cx="45720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2865438" y="1249363"/>
            <a:ext cx="944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850 hPa</a:t>
            </a: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5380038" y="1230313"/>
            <a:ext cx="944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300 hPa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1752600" y="2362200"/>
            <a:ext cx="354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</a:rPr>
              <a:t>T'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1671638" y="4495800"/>
            <a:ext cx="51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</a:rPr>
              <a:t>RH'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595</Words>
  <Application>Microsoft Office PowerPoint</Application>
  <PresentationFormat>On-screen Show (4:3)</PresentationFormat>
  <Paragraphs>94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Arial</vt:lpstr>
      <vt:lpstr>Office Theme</vt:lpstr>
      <vt:lpstr>Tropical Jets and Disturbances</vt:lpstr>
      <vt:lpstr>African Easterly Waves</vt:lpstr>
      <vt:lpstr>African Easterly Waves</vt:lpstr>
      <vt:lpstr>African Easterly Waves: Total Wind</vt:lpstr>
      <vt:lpstr>African Easterly Waves: Wave Only</vt:lpstr>
      <vt:lpstr>African Easterly Waves: Vorticity</vt:lpstr>
      <vt:lpstr>African Easterly Waves: Divergence</vt:lpstr>
      <vt:lpstr>African Easterly Waves: ω’</vt:lpstr>
      <vt:lpstr>African Easterly Waves: T’, RH’</vt:lpstr>
      <vt:lpstr>AEW Vertical Structure: v’, u’, ζ’, D’</vt:lpstr>
      <vt:lpstr>AEW Vertical Structure: ω’, T’, RH’</vt:lpstr>
      <vt:lpstr>African Easterly Waves: Clouds and Rain</vt:lpstr>
      <vt:lpstr>Tropical Easterly Jet</vt:lpstr>
      <vt:lpstr>African Easterly Jet: Climatology</vt:lpstr>
      <vt:lpstr>African Easterly Jet: Climatology</vt:lpstr>
      <vt:lpstr>African Easterly Jet: Climatology</vt:lpstr>
      <vt:lpstr>African Easterly Jet: Climatology</vt:lpstr>
      <vt:lpstr>African Easterly Jet: Climatology</vt:lpstr>
      <vt:lpstr>African Easterly Jet: Schematic</vt:lpstr>
      <vt:lpstr>Saharan Air Layer</vt:lpstr>
      <vt:lpstr>Saharan Air Layer</vt:lpstr>
      <vt:lpstr>Saharan Air Layer</vt:lpstr>
    </vt:vector>
  </TitlesOfParts>
  <Company>UW-Milwaukee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Tropical Meteorology</dc:title>
  <dc:creator>Clark Evans</dc:creator>
  <cp:lastModifiedBy>Clark Evans</cp:lastModifiedBy>
  <cp:revision>53</cp:revision>
  <dcterms:created xsi:type="dcterms:W3CDTF">2012-01-06T20:24:21Z</dcterms:created>
  <dcterms:modified xsi:type="dcterms:W3CDTF">2018-01-22T22:12:33Z</dcterms:modified>
</cp:coreProperties>
</file>