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1" r:id="rId3"/>
    <p:sldId id="310" r:id="rId4"/>
    <p:sldId id="274" r:id="rId5"/>
    <p:sldId id="312" r:id="rId6"/>
    <p:sldId id="313" r:id="rId7"/>
    <p:sldId id="315" r:id="rId8"/>
    <p:sldId id="314" r:id="rId9"/>
    <p:sldId id="316" r:id="rId10"/>
    <p:sldId id="317" r:id="rId11"/>
    <p:sldId id="318" r:id="rId12"/>
    <p:sldId id="335" r:id="rId13"/>
    <p:sldId id="330" r:id="rId14"/>
    <p:sldId id="334" r:id="rId15"/>
    <p:sldId id="333" r:id="rId16"/>
    <p:sldId id="332" r:id="rId17"/>
    <p:sldId id="331" r:id="rId18"/>
    <p:sldId id="327" r:id="rId19"/>
    <p:sldId id="329" r:id="rId20"/>
    <p:sldId id="328" r:id="rId21"/>
    <p:sldId id="321" r:id="rId22"/>
    <p:sldId id="326" r:id="rId23"/>
    <p:sldId id="325" r:id="rId24"/>
    <p:sldId id="324" r:id="rId25"/>
    <p:sldId id="323" r:id="rId26"/>
    <p:sldId id="322" r:id="rId27"/>
    <p:sldId id="319" r:id="rId28"/>
    <p:sldId id="32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A3BDB-1C60-4311-9FB1-35A76B2F1657}" v="5" dt="2022-02-25T19:14:45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4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 Evans" userId="3e2a8c8b-6a2e-49da-bdc9-2fe681837cf0" providerId="ADAL" clId="{2DEBAAFE-F719-42D0-A302-CF88298E2BC9}"/>
    <pc:docChg chg="modSld">
      <pc:chgData name="Clark Evans" userId="3e2a8c8b-6a2e-49da-bdc9-2fe681837cf0" providerId="ADAL" clId="{2DEBAAFE-F719-42D0-A302-CF88298E2BC9}" dt="2020-03-26T18:44:14.558" v="0" actId="113"/>
      <pc:docMkLst>
        <pc:docMk/>
      </pc:docMkLst>
      <pc:sldChg chg="modSp">
        <pc:chgData name="Clark Evans" userId="3e2a8c8b-6a2e-49da-bdc9-2fe681837cf0" providerId="ADAL" clId="{2DEBAAFE-F719-42D0-A302-CF88298E2BC9}" dt="2020-03-26T18:44:14.558" v="0" actId="113"/>
        <pc:sldMkLst>
          <pc:docMk/>
          <pc:sldMk cId="0" sldId="316"/>
        </pc:sldMkLst>
        <pc:spChg chg="mod">
          <ac:chgData name="Clark Evans" userId="3e2a8c8b-6a2e-49da-bdc9-2fe681837cf0" providerId="ADAL" clId="{2DEBAAFE-F719-42D0-A302-CF88298E2BC9}" dt="2020-03-26T18:44:14.558" v="0" actId="113"/>
          <ac:spMkLst>
            <pc:docMk/>
            <pc:sldMk cId="0" sldId="316"/>
            <ac:spMk id="2" creationId="{00000000-0000-0000-0000-000000000000}"/>
          </ac:spMkLst>
        </pc:spChg>
        <pc:spChg chg="mod">
          <ac:chgData name="Clark Evans" userId="3e2a8c8b-6a2e-49da-bdc9-2fe681837cf0" providerId="ADAL" clId="{2DEBAAFE-F719-42D0-A302-CF88298E2BC9}" dt="2020-03-26T18:44:14.558" v="0" actId="113"/>
          <ac:spMkLst>
            <pc:docMk/>
            <pc:sldMk cId="0" sldId="316"/>
            <ac:spMk id="5" creationId="{00000000-0000-0000-0000-000000000000}"/>
          </ac:spMkLst>
        </pc:spChg>
      </pc:sldChg>
    </pc:docChg>
  </pc:docChgLst>
  <pc:docChgLst>
    <pc:chgData name="Clark Evans" userId="3e2a8c8b-6a2e-49da-bdc9-2fe681837cf0" providerId="ADAL" clId="{942A3BDB-1C60-4311-9FB1-35A76B2F1657}"/>
    <pc:docChg chg="modSld">
      <pc:chgData name="Clark Evans" userId="3e2a8c8b-6a2e-49da-bdc9-2fe681837cf0" providerId="ADAL" clId="{942A3BDB-1C60-4311-9FB1-35A76B2F1657}" dt="2022-02-25T19:14:45.744" v="49" actId="1035"/>
      <pc:docMkLst>
        <pc:docMk/>
      </pc:docMkLst>
      <pc:sldChg chg="modSp mod">
        <pc:chgData name="Clark Evans" userId="3e2a8c8b-6a2e-49da-bdc9-2fe681837cf0" providerId="ADAL" clId="{942A3BDB-1C60-4311-9FB1-35A76B2F1657}" dt="2022-02-25T19:14:23.701" v="28" actId="14100"/>
        <pc:sldMkLst>
          <pc:docMk/>
          <pc:sldMk cId="0" sldId="321"/>
        </pc:sldMkLst>
        <pc:spChg chg="mod">
          <ac:chgData name="Clark Evans" userId="3e2a8c8b-6a2e-49da-bdc9-2fe681837cf0" providerId="ADAL" clId="{942A3BDB-1C60-4311-9FB1-35A76B2F1657}" dt="2022-02-25T19:14:23.701" v="28" actId="14100"/>
          <ac:spMkLst>
            <pc:docMk/>
            <pc:sldMk cId="0" sldId="321"/>
            <ac:spMk id="22533" creationId="{00000000-0000-0000-0000-000000000000}"/>
          </ac:spMkLst>
        </pc:spChg>
      </pc:sldChg>
      <pc:sldChg chg="modSp mod">
        <pc:chgData name="Clark Evans" userId="3e2a8c8b-6a2e-49da-bdc9-2fe681837cf0" providerId="ADAL" clId="{942A3BDB-1C60-4311-9FB1-35A76B2F1657}" dt="2022-02-25T19:14:45.744" v="49" actId="1035"/>
        <pc:sldMkLst>
          <pc:docMk/>
          <pc:sldMk cId="0" sldId="328"/>
        </pc:sldMkLst>
        <pc:spChg chg="mod">
          <ac:chgData name="Clark Evans" userId="3e2a8c8b-6a2e-49da-bdc9-2fe681837cf0" providerId="ADAL" clId="{942A3BDB-1C60-4311-9FB1-35A76B2F1657}" dt="2022-02-25T19:14:39.071" v="46" actId="20577"/>
          <ac:spMkLst>
            <pc:docMk/>
            <pc:sldMk cId="0" sldId="328"/>
            <ac:spMk id="21509" creationId="{00000000-0000-0000-0000-000000000000}"/>
          </ac:spMkLst>
        </pc:spChg>
        <pc:picChg chg="mod">
          <ac:chgData name="Clark Evans" userId="3e2a8c8b-6a2e-49da-bdc9-2fe681837cf0" providerId="ADAL" clId="{942A3BDB-1C60-4311-9FB1-35A76B2F1657}" dt="2022-02-25T19:14:45.744" v="49" actId="1035"/>
          <ac:picMkLst>
            <pc:docMk/>
            <pc:sldMk cId="0" sldId="328"/>
            <ac:picMk id="21507" creationId="{00000000-0000-0000-0000-000000000000}"/>
          </ac:picMkLst>
        </pc:picChg>
      </pc:sldChg>
      <pc:sldChg chg="modSp mod">
        <pc:chgData name="Clark Evans" userId="3e2a8c8b-6a2e-49da-bdc9-2fe681837cf0" providerId="ADAL" clId="{942A3BDB-1C60-4311-9FB1-35A76B2F1657}" dt="2022-02-25T19:13:45.714" v="25" actId="14100"/>
        <pc:sldMkLst>
          <pc:docMk/>
          <pc:sldMk cId="0" sldId="332"/>
        </pc:sldMkLst>
        <pc:spChg chg="mod">
          <ac:chgData name="Clark Evans" userId="3e2a8c8b-6a2e-49da-bdc9-2fe681837cf0" providerId="ADAL" clId="{942A3BDB-1C60-4311-9FB1-35A76B2F1657}" dt="2022-02-25T19:13:45.714" v="25" actId="14100"/>
          <ac:spMkLst>
            <pc:docMk/>
            <pc:sldMk cId="0" sldId="332"/>
            <ac:spMk id="174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B93BF62-B45D-4BD2-85B8-DA41BEBCAE7C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DAFDA5-CA4B-4D02-B221-26647D64D1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3349-904C-445F-8A0E-C560DFCCAC8D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68B40-F86A-415E-A7F6-0F0950406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33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07D7-6804-4A4F-B5F2-88D867A3F35D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B0FEF-7489-40F7-827F-8DCEA2339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68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C481-3FE9-4DD2-9D87-271A5A08F579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57F0A-E106-4595-8006-CCF0D4DF1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63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3F77-56EF-4C24-8766-1BBF721AC8B1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09049-3678-4E2F-87A5-DB8B81F09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0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E624-C23C-488D-AE5C-45C9A0699991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BE60C-4362-47CC-B762-33BC5301A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03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727C-5017-4D7A-9FE1-FA5868DD85B4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562CD-AD92-411A-80F1-4E81C124A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2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F55B-C78B-45AF-A434-BB13183A03A8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4685E-BDC5-4907-ADA9-4E67F82BF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1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89C0-D99E-4B34-8673-F559CB9CF5C9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BC092-238A-4406-A0B2-C8033C5370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23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9030-B124-41F8-B3D6-9B7D36AFEBC2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D4BFE-9328-427D-AD09-08851640F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9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D815-1F99-46D5-82D5-E64F2221AFA0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D568D-9565-4A70-A34B-CC22B16EB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94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6860-97D7-4338-83E7-9BD7B51997A6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97A10-87D7-4268-A0B7-F3C03750F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79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DE133-58FD-4050-B00E-0F48679D459E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38BC29D-070C-43AE-B710-14703D3E28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pPr eaLnBrk="1" hangingPunct="1"/>
            <a:r>
              <a:rPr lang="en-US" altLang="en-US" sz="4000"/>
              <a:t>Monsoons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800"/>
              <a:t>Asymmetric Heating: Monsoon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1055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108075" y="6477000"/>
            <a:ext cx="699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Gill (1980), © 1980 Royal Meteorological Society/Wiley Interscience.)</a:t>
            </a: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6172200" y="2362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zonal velocity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183313" y="3505200"/>
            <a:ext cx="160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streamfunction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6172200" y="4583113"/>
            <a:ext cx="221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pressure perturbation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800"/>
              <a:t>Symmetric + Asymmetric Solution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6988"/>
            <a:ext cx="574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108075" y="6477000"/>
            <a:ext cx="699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Gill (1980), © 1980 Royal Meteorological Society/Wiley Interscience.)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7086600" y="1905000"/>
            <a:ext cx="1463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(u,v) </a:t>
            </a:r>
            <a:r>
              <a:rPr lang="en-US" altLang="en-US" sz="1800"/>
              <a:t>-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w</a:t>
            </a:r>
            <a:r>
              <a:rPr lang="en-US" altLang="en-US" sz="1800"/>
              <a:t> - contours</a:t>
            </a:r>
            <a:endParaRPr lang="en-US" altLang="en-US" sz="1800" i="1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7070725" y="3657600"/>
            <a:ext cx="1463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(u,v) </a:t>
            </a:r>
            <a:r>
              <a:rPr lang="en-US" altLang="en-US" sz="1800"/>
              <a:t>-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p</a:t>
            </a:r>
            <a:r>
              <a:rPr lang="en-US" altLang="en-US" sz="1800"/>
              <a:t> - contours</a:t>
            </a:r>
            <a:endParaRPr lang="en-US" altLang="en-US" sz="1800" i="1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Asian Monsoon: Structure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0" t="6369" b="47139"/>
          <a:stretch>
            <a:fillRect/>
          </a:stretch>
        </p:blipFill>
        <p:spPr bwMode="auto">
          <a:xfrm>
            <a:off x="1866900" y="1600200"/>
            <a:ext cx="5448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2682875" y="5459413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Shaded: OLR (lower: more convective)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Vector: 850 hPa Winds (m s</a:t>
            </a:r>
            <a:r>
              <a:rPr lang="en-US" altLang="en-US" sz="1800" b="1" i="1" baseline="30000"/>
              <a:t>-1</a:t>
            </a:r>
            <a:r>
              <a:rPr lang="en-US" altLang="en-US" sz="1800" b="1" i="1"/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Streamlines: 200 hPa Winds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Asian Monsoon: Key Features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600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Asian Monsoon: Normal Onset Date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79"/>
          <a:stretch>
            <a:fillRect/>
          </a:stretch>
        </p:blipFill>
        <p:spPr bwMode="auto">
          <a:xfrm>
            <a:off x="1371600" y="2427288"/>
            <a:ext cx="64008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Asian Monsoon: Precipitation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828800"/>
            <a:ext cx="4629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6781800" y="22098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Near India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781800" y="3886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W. Pacific Ocean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Oceanic Transport: Asian Monsoon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r="50000"/>
          <a:stretch>
            <a:fillRect/>
          </a:stretch>
        </p:blipFill>
        <p:spPr bwMode="auto">
          <a:xfrm>
            <a:off x="4343400" y="2590800"/>
            <a:ext cx="44624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49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228600" y="5105400"/>
            <a:ext cx="41259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Grey arrows</a:t>
            </a:r>
            <a:r>
              <a:rPr lang="en-US" altLang="en-US" dirty="0"/>
              <a:t>: oceanic transport through the depth of the oceanic mixed layer (~90° in layer-average)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Mei-yu/Baiu Front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84400"/>
            <a:ext cx="4876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Mei-yu/Baiu Front: Precipitation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71775"/>
            <a:ext cx="73548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000250" y="2220913"/>
            <a:ext cx="1446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Total Rainfall</a:t>
            </a:r>
          </a:p>
        </p:txBody>
      </p: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4894263" y="2209800"/>
            <a:ext cx="2935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Mei-yu/Baiu-related Rainfall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Monsoon Trough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Monsoon Flow Patterns</a:t>
            </a: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9" t="11374" r="17049" b="4608"/>
          <a:stretch>
            <a:fillRect/>
          </a:stretch>
        </p:blipFill>
        <p:spPr bwMode="auto">
          <a:xfrm>
            <a:off x="3430588" y="1600200"/>
            <a:ext cx="2351087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Structure of the Australian Monsoon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2" t="53177"/>
          <a:stretch>
            <a:fillRect/>
          </a:stretch>
        </p:blipFill>
        <p:spPr bwMode="auto">
          <a:xfrm>
            <a:off x="2065338" y="1752600"/>
            <a:ext cx="54022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2884525" y="5410200"/>
            <a:ext cx="3413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Shaded: OLR (blues: reduced OLR)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Vector: 850 </a:t>
            </a:r>
            <a:r>
              <a:rPr lang="en-US" altLang="en-US" sz="1800" b="1" i="1" dirty="0" err="1"/>
              <a:t>hPa</a:t>
            </a:r>
            <a:r>
              <a:rPr lang="en-US" altLang="en-US" sz="1800" b="1" i="1" dirty="0"/>
              <a:t> Winds (m s</a:t>
            </a:r>
            <a:r>
              <a:rPr lang="en-US" altLang="en-US" sz="1800" b="1" i="1" baseline="30000" dirty="0"/>
              <a:t>-1</a:t>
            </a:r>
            <a:r>
              <a:rPr lang="en-US" altLang="en-US" sz="1800" b="1" i="1" dirty="0"/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Streamlines: 200 </a:t>
            </a:r>
            <a:r>
              <a:rPr lang="en-US" altLang="en-US" sz="1800" b="1" i="1" dirty="0" err="1"/>
              <a:t>hPa</a:t>
            </a:r>
            <a:r>
              <a:rPr lang="en-US" altLang="en-US" sz="1800" b="1" i="1" dirty="0"/>
              <a:t> Winds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Oceanic Transport: Australian Monsoon</a:t>
            </a: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585"/>
          <a:stretch>
            <a:fillRect/>
          </a:stretch>
        </p:blipFill>
        <p:spPr bwMode="auto">
          <a:xfrm>
            <a:off x="1295400" y="1905000"/>
            <a:ext cx="50339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6400800" y="4160838"/>
            <a:ext cx="2590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Grey arrows: </a:t>
            </a:r>
            <a:r>
              <a:rPr lang="en-US" altLang="en-US" dirty="0"/>
              <a:t>oceanic transport through the depth of the oceanic mixed layer (~90° in layer-average)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Australian/Maritime Continent Monsoon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58785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pic>
        <p:nvPicPr>
          <p:cNvPr id="2355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6"/>
          <a:stretch>
            <a:fillRect/>
          </a:stretch>
        </p:blipFill>
        <p:spPr bwMode="auto">
          <a:xfrm>
            <a:off x="4468813" y="3733800"/>
            <a:ext cx="46751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West African Monsoon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4225"/>
            <a:ext cx="841216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1876425" y="1616075"/>
            <a:ext cx="1333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NH Summer</a:t>
            </a: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5791200" y="16002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SH Summer</a:t>
            </a:r>
          </a:p>
        </p:txBody>
      </p:sp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2682875" y="5400675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Shaded: OLR (lower: more convective)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Vector: 850 hPa Winds (m s</a:t>
            </a:r>
            <a:r>
              <a:rPr lang="en-US" altLang="en-US" sz="1800" b="1" i="1" baseline="30000"/>
              <a:t>-1</a:t>
            </a:r>
            <a:r>
              <a:rPr lang="en-US" altLang="en-US" sz="1800" b="1" i="1"/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Streamlines: 200 hPa Winds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Monsoons of the Americas</a:t>
            </a: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70125"/>
            <a:ext cx="84121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1211263" y="1905000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North American Monsoon</a:t>
            </a:r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5105400" y="1889125"/>
            <a:ext cx="265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South American Monsoon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North American Monsoon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828800"/>
            <a:ext cx="64008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South American Monsoon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752600"/>
            <a:ext cx="64008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Indian Ocean Dipole</a:t>
            </a: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684338"/>
            <a:ext cx="4995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Active and Break Periods</a:t>
            </a: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84338"/>
            <a:ext cx="587851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865188" y="3733800"/>
            <a:ext cx="76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active</a:t>
            </a: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898525" y="1905000"/>
            <a:ext cx="73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break</a:t>
            </a:r>
          </a:p>
        </p:txBody>
      </p: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7239000" y="3048000"/>
            <a:ext cx="19335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/>
              <a:t>Convection Modulation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Red</a:t>
            </a:r>
            <a:r>
              <a:rPr lang="en-US" altLang="en-US" sz="1400"/>
              <a:t>: suppressed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Blue</a:t>
            </a:r>
            <a:r>
              <a:rPr lang="en-US" altLang="en-US" sz="1400"/>
              <a:t>: enhanced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Thickness View of the Monsoon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0800"/>
            <a:ext cx="762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Force Balances: Impact of Friction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422400"/>
            <a:ext cx="63500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800"/>
              <a:t>Symmetric Heating: Walker Circulation</a:t>
            </a: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789"/>
          <a:stretch>
            <a:fillRect/>
          </a:stretch>
        </p:blipFill>
        <p:spPr bwMode="auto">
          <a:xfrm>
            <a:off x="23813" y="1296988"/>
            <a:ext cx="77152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108075" y="6477000"/>
            <a:ext cx="699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Gill (1980), © 1980 Royal Meteorological Society/Wiley Interscience.)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7543800" y="2133600"/>
            <a:ext cx="1463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(u,v) </a:t>
            </a:r>
            <a:r>
              <a:rPr lang="en-US" altLang="en-US" sz="1800"/>
              <a:t>-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w</a:t>
            </a:r>
            <a:r>
              <a:rPr lang="en-US" altLang="en-US" sz="1800"/>
              <a:t> - contours</a:t>
            </a:r>
            <a:endParaRPr lang="en-US" altLang="en-US" sz="1800" i="1"/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7543800" y="3811588"/>
            <a:ext cx="146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(u,v) </a:t>
            </a:r>
            <a:r>
              <a:rPr lang="en-US" altLang="en-US" sz="1800"/>
              <a:t>-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p</a:t>
            </a:r>
            <a:r>
              <a:rPr lang="en-US" altLang="en-US" sz="1800"/>
              <a:t> - contours</a:t>
            </a:r>
            <a:endParaRPr lang="en-US" altLang="en-US" sz="1800" i="1"/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7543800" y="5145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Meridionally-integrated flow</a:t>
            </a:r>
          </a:p>
        </p:txBody>
      </p:sp>
      <p:sp>
        <p:nvSpPr>
          <p:cNvPr id="2" name="Oval 1"/>
          <p:cNvSpPr/>
          <p:nvPr/>
        </p:nvSpPr>
        <p:spPr>
          <a:xfrm>
            <a:off x="2590800" y="1981200"/>
            <a:ext cx="457200" cy="533400"/>
          </a:xfrm>
          <a:prstGeom prst="ellipse">
            <a:avLst/>
          </a:prstGeom>
          <a:solidFill>
            <a:schemeClr val="accent2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048000" y="1296988"/>
            <a:ext cx="533400" cy="68421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05200" y="1066800"/>
            <a:ext cx="13255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heat forcing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800"/>
              <a:t>Symmetric Heating: Hadley Circulation</a:t>
            </a: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941513"/>
            <a:ext cx="771525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108075" y="6477000"/>
            <a:ext cx="699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Gill (1980), © 1980 Royal Meteorological Society/Wiley Interscience.)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399213" y="2362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zonal velocity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6326188" y="3657600"/>
            <a:ext cx="160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streamfunction</a:t>
            </a:r>
          </a:p>
        </p:txBody>
      </p:sp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6315075" y="4583113"/>
            <a:ext cx="221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pressure perturbation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Recall: </a:t>
            </a:r>
            <a:r>
              <a:rPr lang="en-US" altLang="en-US" sz="3800" i="1"/>
              <a:t>n</a:t>
            </a:r>
            <a:r>
              <a:rPr lang="en-US" altLang="en-US" sz="3800"/>
              <a:t> = 1 ER and </a:t>
            </a:r>
            <a:r>
              <a:rPr lang="en-US" altLang="en-US" sz="3800" i="1"/>
              <a:t>n</a:t>
            </a:r>
            <a:r>
              <a:rPr lang="en-US" altLang="en-US" sz="3800"/>
              <a:t> = 0 MRG Waves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25" y="2105025"/>
            <a:ext cx="3317875" cy="3517900"/>
          </a:xfrm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014413" y="6477000"/>
            <a:ext cx="7183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Matsuno (1966), their Figures 4c and 6b. © 1966, J. Meteor. Soc. Japan.)</a:t>
            </a:r>
          </a:p>
        </p:txBody>
      </p:sp>
      <p:pic>
        <p:nvPicPr>
          <p:cNvPr id="819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97100"/>
            <a:ext cx="33782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638800" y="1749425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n</a:t>
            </a:r>
            <a:r>
              <a:rPr lang="en-US" altLang="en-US" sz="1400" b="1"/>
              <a:t> = 0 MRG Wave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676400" y="1752600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n</a:t>
            </a:r>
            <a:r>
              <a:rPr lang="en-US" altLang="en-US" sz="1400" b="1"/>
              <a:t> = 1 ER Wave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i="1"/>
              <a:t>n</a:t>
            </a:r>
            <a:r>
              <a:rPr lang="en-US" altLang="en-US" sz="3800"/>
              <a:t> = 2 Equatorial Rossby Waves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900" y="2132013"/>
            <a:ext cx="3378200" cy="3463925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323975" y="6477000"/>
            <a:ext cx="6564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Matsuno (1966), their Figure 5c. © 1966, J. Meteor. Soc. Japan.)</a:t>
            </a:r>
          </a:p>
        </p:txBody>
      </p:sp>
      <p:sp>
        <p:nvSpPr>
          <p:cNvPr id="2" name="Cloud 1"/>
          <p:cNvSpPr/>
          <p:nvPr/>
        </p:nvSpPr>
        <p:spPr>
          <a:xfrm>
            <a:off x="5562600" y="2743200"/>
            <a:ext cx="762000" cy="533400"/>
          </a:xfrm>
          <a:prstGeom prst="cloud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324600" y="31242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6934200" y="27432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Location of maximized speed convergence</a:t>
            </a:r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1219200" y="292735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Winds maximized near equator and decay rapidly N/S from there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Negligible cross-equatorial flow</a:t>
            </a:r>
          </a:p>
        </p:txBody>
      </p:sp>
      <p:sp>
        <p:nvSpPr>
          <p:cNvPr id="12" name="Cloud 11"/>
          <p:cNvSpPr/>
          <p:nvPr/>
        </p:nvSpPr>
        <p:spPr>
          <a:xfrm>
            <a:off x="5562600" y="3886200"/>
            <a:ext cx="762000" cy="533400"/>
          </a:xfrm>
          <a:prstGeom prst="cloud">
            <a:avLst/>
          </a:prstGeom>
          <a:solidFill>
            <a:schemeClr val="accent3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6" name="TextBox 7"/>
          <p:cNvSpPr txBox="1">
            <a:spLocks noChangeArrowheads="1"/>
          </p:cNvSpPr>
          <p:nvPr/>
        </p:nvSpPr>
        <p:spPr bwMode="auto">
          <a:xfrm>
            <a:off x="6934200" y="3833813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Location of maximized divergence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324600" y="4114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800"/>
              <a:t>Asymmetric Heating: Monsoon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296988"/>
            <a:ext cx="51022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108075" y="6477000"/>
            <a:ext cx="699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Gill (1980), © 1980 Royal Meteorological Society/Wiley Interscience.)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6308725" y="1924050"/>
            <a:ext cx="1463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(u,v) </a:t>
            </a:r>
            <a:r>
              <a:rPr lang="en-US" altLang="en-US" sz="1800"/>
              <a:t>-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w</a:t>
            </a:r>
            <a:r>
              <a:rPr lang="en-US" altLang="en-US" sz="1800"/>
              <a:t> - contours</a:t>
            </a:r>
            <a:endParaRPr lang="en-US" altLang="en-US" sz="1800" i="1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6308725" y="3811588"/>
            <a:ext cx="146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(u,v) </a:t>
            </a:r>
            <a:r>
              <a:rPr lang="en-US" altLang="en-US" sz="1800"/>
              <a:t>-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p</a:t>
            </a:r>
            <a:r>
              <a:rPr lang="en-US" altLang="en-US" sz="1800"/>
              <a:t> - contours</a:t>
            </a:r>
            <a:endParaRPr lang="en-US" altLang="en-US" sz="1800" i="1"/>
          </a:p>
        </p:txBody>
      </p:sp>
      <p:sp>
        <p:nvSpPr>
          <p:cNvPr id="2" name="Oval 1"/>
          <p:cNvSpPr/>
          <p:nvPr/>
        </p:nvSpPr>
        <p:spPr>
          <a:xfrm>
            <a:off x="5195888" y="1714500"/>
            <a:ext cx="457200" cy="533400"/>
          </a:xfrm>
          <a:prstGeom prst="ellipse">
            <a:avLst/>
          </a:prstGeom>
          <a:solidFill>
            <a:schemeClr val="accent2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>
            <a:endCxn id="2" idx="1"/>
          </p:cNvCxnSpPr>
          <p:nvPr/>
        </p:nvCxnSpPr>
        <p:spPr>
          <a:xfrm>
            <a:off x="5089525" y="1436688"/>
            <a:ext cx="173038" cy="3556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70325" y="1066800"/>
            <a:ext cx="13255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heat forcing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828</Words>
  <Application>Microsoft Office PowerPoint</Application>
  <PresentationFormat>On-screen Show (4:3)</PresentationFormat>
  <Paragraphs>109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Monsoons</vt:lpstr>
      <vt:lpstr>Monsoon Flow Patterns</vt:lpstr>
      <vt:lpstr>Thickness View of the Monsoon</vt:lpstr>
      <vt:lpstr>Force Balances: Impact of Friction</vt:lpstr>
      <vt:lpstr>Symmetric Heating: Walker Circulation</vt:lpstr>
      <vt:lpstr>Symmetric Heating: Hadley Circulation</vt:lpstr>
      <vt:lpstr>Recall: n = 1 ER and n = 0 MRG Waves</vt:lpstr>
      <vt:lpstr>n = 2 Equatorial Rossby Waves</vt:lpstr>
      <vt:lpstr>Asymmetric Heating: Monsoon</vt:lpstr>
      <vt:lpstr>Asymmetric Heating: Monsoon</vt:lpstr>
      <vt:lpstr>Symmetric + Asymmetric Solution</vt:lpstr>
      <vt:lpstr>Asian Monsoon: Structure</vt:lpstr>
      <vt:lpstr>Asian Monsoon: Key Features</vt:lpstr>
      <vt:lpstr>Asian Monsoon: Normal Onset Date</vt:lpstr>
      <vt:lpstr>Asian Monsoon: Precipitation</vt:lpstr>
      <vt:lpstr>Oceanic Transport: Asian Monsoon</vt:lpstr>
      <vt:lpstr>Mei-yu/Baiu Front</vt:lpstr>
      <vt:lpstr>Mei-yu/Baiu Front: Precipitation</vt:lpstr>
      <vt:lpstr>Monsoon Trough</vt:lpstr>
      <vt:lpstr>Structure of the Australian Monsoon</vt:lpstr>
      <vt:lpstr>Oceanic Transport: Australian Monsoon</vt:lpstr>
      <vt:lpstr>Australian/Maritime Continent Monsoon</vt:lpstr>
      <vt:lpstr>West African Monsoon</vt:lpstr>
      <vt:lpstr>Monsoons of the Americas</vt:lpstr>
      <vt:lpstr>North American Monsoon</vt:lpstr>
      <vt:lpstr>South American Monsoon</vt:lpstr>
      <vt:lpstr>Indian Ocean Dipole</vt:lpstr>
      <vt:lpstr>Active and Break Periods</vt:lpstr>
    </vt:vector>
  </TitlesOfParts>
  <Company>UW-Milwaukee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Tropical Meteorology</dc:title>
  <dc:creator>Clark Evans</dc:creator>
  <cp:lastModifiedBy>Clark Evans</cp:lastModifiedBy>
  <cp:revision>62</cp:revision>
  <dcterms:created xsi:type="dcterms:W3CDTF">2012-01-06T20:24:21Z</dcterms:created>
  <dcterms:modified xsi:type="dcterms:W3CDTF">2022-02-25T19:14:53Z</dcterms:modified>
</cp:coreProperties>
</file>