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4" r:id="rId3"/>
    <p:sldId id="276" r:id="rId4"/>
    <p:sldId id="277" r:id="rId5"/>
    <p:sldId id="278" r:id="rId6"/>
    <p:sldId id="279" r:id="rId7"/>
    <p:sldId id="296" r:id="rId8"/>
    <p:sldId id="280" r:id="rId9"/>
    <p:sldId id="281" r:id="rId10"/>
    <p:sldId id="285" r:id="rId11"/>
    <p:sldId id="293" r:id="rId12"/>
    <p:sldId id="294" r:id="rId13"/>
    <p:sldId id="295" r:id="rId14"/>
    <p:sldId id="292" r:id="rId15"/>
    <p:sldId id="286" r:id="rId16"/>
    <p:sldId id="287" r:id="rId17"/>
    <p:sldId id="288" r:id="rId18"/>
    <p:sldId id="289" r:id="rId19"/>
    <p:sldId id="290" r:id="rId20"/>
    <p:sldId id="298" r:id="rId21"/>
    <p:sldId id="291" r:id="rId22"/>
    <p:sldId id="282" r:id="rId23"/>
    <p:sldId id="283" r:id="rId24"/>
    <p:sldId id="284" r:id="rId25"/>
    <p:sldId id="29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DE9E5-4C84-4AB7-845B-44C56923D38D}" v="1" dt="2022-04-05T17:42:18.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4644" y="114"/>
      </p:cViewPr>
      <p:guideLst>
        <p:guide orient="horz" pos="2160"/>
        <p:guide pos="288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Evans" userId="3e2a8c8b-6a2e-49da-bdc9-2fe681837cf0" providerId="ADAL" clId="{446DE9E5-4C84-4AB7-845B-44C56923D38D}"/>
    <pc:docChg chg="modSld">
      <pc:chgData name="Clark Evans" userId="3e2a8c8b-6a2e-49da-bdc9-2fe681837cf0" providerId="ADAL" clId="{446DE9E5-4C84-4AB7-845B-44C56923D38D}" dt="2022-04-05T17:42:31.318" v="47" actId="20577"/>
      <pc:docMkLst>
        <pc:docMk/>
      </pc:docMkLst>
      <pc:sldChg chg="modSp mod">
        <pc:chgData name="Clark Evans" userId="3e2a8c8b-6a2e-49da-bdc9-2fe681837cf0" providerId="ADAL" clId="{446DE9E5-4C84-4AB7-845B-44C56923D38D}" dt="2022-04-05T17:39:29.366" v="0" actId="6549"/>
        <pc:sldMkLst>
          <pc:docMk/>
          <pc:sldMk cId="0" sldId="274"/>
        </pc:sldMkLst>
        <pc:spChg chg="mod">
          <ac:chgData name="Clark Evans" userId="3e2a8c8b-6a2e-49da-bdc9-2fe681837cf0" providerId="ADAL" clId="{446DE9E5-4C84-4AB7-845B-44C56923D38D}" dt="2022-04-05T17:39:29.366" v="0" actId="6549"/>
          <ac:spMkLst>
            <pc:docMk/>
            <pc:sldMk cId="0" sldId="274"/>
            <ac:spMk id="3074" creationId="{00000000-0000-0000-0000-000000000000}"/>
          </ac:spMkLst>
        </pc:spChg>
      </pc:sldChg>
      <pc:sldChg chg="modSp mod">
        <pc:chgData name="Clark Evans" userId="3e2a8c8b-6a2e-49da-bdc9-2fe681837cf0" providerId="ADAL" clId="{446DE9E5-4C84-4AB7-845B-44C56923D38D}" dt="2022-04-05T17:39:31.927" v="1" actId="6549"/>
        <pc:sldMkLst>
          <pc:docMk/>
          <pc:sldMk cId="0" sldId="276"/>
        </pc:sldMkLst>
        <pc:spChg chg="mod">
          <ac:chgData name="Clark Evans" userId="3e2a8c8b-6a2e-49da-bdc9-2fe681837cf0" providerId="ADAL" clId="{446DE9E5-4C84-4AB7-845B-44C56923D38D}" dt="2022-04-05T17:39:31.927" v="1" actId="6549"/>
          <ac:spMkLst>
            <pc:docMk/>
            <pc:sldMk cId="0" sldId="276"/>
            <ac:spMk id="4098" creationId="{00000000-0000-0000-0000-000000000000}"/>
          </ac:spMkLst>
        </pc:spChg>
      </pc:sldChg>
      <pc:sldChg chg="modSp mod">
        <pc:chgData name="Clark Evans" userId="3e2a8c8b-6a2e-49da-bdc9-2fe681837cf0" providerId="ADAL" clId="{446DE9E5-4C84-4AB7-845B-44C56923D38D}" dt="2022-04-05T17:39:36.441" v="4" actId="20577"/>
        <pc:sldMkLst>
          <pc:docMk/>
          <pc:sldMk cId="0" sldId="277"/>
        </pc:sldMkLst>
        <pc:spChg chg="mod">
          <ac:chgData name="Clark Evans" userId="3e2a8c8b-6a2e-49da-bdc9-2fe681837cf0" providerId="ADAL" clId="{446DE9E5-4C84-4AB7-845B-44C56923D38D}" dt="2022-04-05T17:39:36.441" v="4" actId="20577"/>
          <ac:spMkLst>
            <pc:docMk/>
            <pc:sldMk cId="0" sldId="277"/>
            <ac:spMk id="5122" creationId="{00000000-0000-0000-0000-000000000000}"/>
          </ac:spMkLst>
        </pc:spChg>
      </pc:sldChg>
      <pc:sldChg chg="modSp mod">
        <pc:chgData name="Clark Evans" userId="3e2a8c8b-6a2e-49da-bdc9-2fe681837cf0" providerId="ADAL" clId="{446DE9E5-4C84-4AB7-845B-44C56923D38D}" dt="2022-04-05T17:40:50.156" v="11" actId="20577"/>
        <pc:sldMkLst>
          <pc:docMk/>
          <pc:sldMk cId="0" sldId="278"/>
        </pc:sldMkLst>
        <pc:spChg chg="mod">
          <ac:chgData name="Clark Evans" userId="3e2a8c8b-6a2e-49da-bdc9-2fe681837cf0" providerId="ADAL" clId="{446DE9E5-4C84-4AB7-845B-44C56923D38D}" dt="2022-04-05T17:40:50.156" v="11" actId="20577"/>
          <ac:spMkLst>
            <pc:docMk/>
            <pc:sldMk cId="0" sldId="278"/>
            <ac:spMk id="6146" creationId="{00000000-0000-0000-0000-000000000000}"/>
          </ac:spMkLst>
        </pc:spChg>
      </pc:sldChg>
      <pc:sldChg chg="modSp mod">
        <pc:chgData name="Clark Evans" userId="3e2a8c8b-6a2e-49da-bdc9-2fe681837cf0" providerId="ADAL" clId="{446DE9E5-4C84-4AB7-845B-44C56923D38D}" dt="2022-04-05T17:42:23.875" v="46" actId="20577"/>
        <pc:sldMkLst>
          <pc:docMk/>
          <pc:sldMk cId="0" sldId="281"/>
        </pc:sldMkLst>
        <pc:spChg chg="mod">
          <ac:chgData name="Clark Evans" userId="3e2a8c8b-6a2e-49da-bdc9-2fe681837cf0" providerId="ADAL" clId="{446DE9E5-4C84-4AB7-845B-44C56923D38D}" dt="2022-04-05T17:42:23.875" v="46" actId="20577"/>
          <ac:spMkLst>
            <pc:docMk/>
            <pc:sldMk cId="0" sldId="281"/>
            <ac:spMk id="10243" creationId="{00000000-0000-0000-0000-000000000000}"/>
          </ac:spMkLst>
        </pc:spChg>
      </pc:sldChg>
      <pc:sldChg chg="modSp mod">
        <pc:chgData name="Clark Evans" userId="3e2a8c8b-6a2e-49da-bdc9-2fe681837cf0" providerId="ADAL" clId="{446DE9E5-4C84-4AB7-845B-44C56923D38D}" dt="2022-04-05T17:42:31.318" v="47" actId="20577"/>
        <pc:sldMkLst>
          <pc:docMk/>
          <pc:sldMk cId="0" sldId="285"/>
        </pc:sldMkLst>
        <pc:spChg chg="mod">
          <ac:chgData name="Clark Evans" userId="3e2a8c8b-6a2e-49da-bdc9-2fe681837cf0" providerId="ADAL" clId="{446DE9E5-4C84-4AB7-845B-44C56923D38D}" dt="2022-04-05T17:42:31.318" v="47" actId="20577"/>
          <ac:spMkLst>
            <pc:docMk/>
            <pc:sldMk cId="0" sldId="285"/>
            <ac:spMk id="11266" creationId="{00000000-0000-0000-0000-000000000000}"/>
          </ac:spMkLst>
        </pc:spChg>
      </pc:sldChg>
    </pc:docChg>
  </pc:docChgLst>
  <pc:docChgLst>
    <pc:chgData name="Clark Evans" userId="3e2a8c8b-6a2e-49da-bdc9-2fe681837cf0" providerId="ADAL" clId="{34FD2AEB-FAD0-43B6-816C-687D377182D0}"/>
    <pc:docChg chg="modSld">
      <pc:chgData name="Clark Evans" userId="3e2a8c8b-6a2e-49da-bdc9-2fe681837cf0" providerId="ADAL" clId="{34FD2AEB-FAD0-43B6-816C-687D377182D0}" dt="2020-04-20T19:17:21.155" v="37"/>
      <pc:docMkLst>
        <pc:docMk/>
      </pc:docMkLst>
      <pc:sldChg chg="modSp">
        <pc:chgData name="Clark Evans" userId="3e2a8c8b-6a2e-49da-bdc9-2fe681837cf0" providerId="ADAL" clId="{34FD2AEB-FAD0-43B6-816C-687D377182D0}" dt="2020-04-20T15:01:44.897" v="11" actId="1076"/>
        <pc:sldMkLst>
          <pc:docMk/>
          <pc:sldMk cId="0" sldId="277"/>
        </pc:sldMkLst>
        <pc:spChg chg="mod">
          <ac:chgData name="Clark Evans" userId="3e2a8c8b-6a2e-49da-bdc9-2fe681837cf0" providerId="ADAL" clId="{34FD2AEB-FAD0-43B6-816C-687D377182D0}" dt="2020-04-20T15:01:28.025" v="8" actId="20577"/>
          <ac:spMkLst>
            <pc:docMk/>
            <pc:sldMk cId="0" sldId="277"/>
            <ac:spMk id="5123" creationId="{00000000-0000-0000-0000-000000000000}"/>
          </ac:spMkLst>
        </pc:spChg>
        <pc:picChg chg="mod">
          <ac:chgData name="Clark Evans" userId="3e2a8c8b-6a2e-49da-bdc9-2fe681837cf0" providerId="ADAL" clId="{34FD2AEB-FAD0-43B6-816C-687D377182D0}" dt="2020-04-20T15:01:44.897" v="11" actId="1076"/>
          <ac:picMkLst>
            <pc:docMk/>
            <pc:sldMk cId="0" sldId="277"/>
            <ac:picMk id="5124" creationId="{00000000-0000-0000-0000-000000000000}"/>
          </ac:picMkLst>
        </pc:picChg>
      </pc:sldChg>
      <pc:sldChg chg="modAnim">
        <pc:chgData name="Clark Evans" userId="3e2a8c8b-6a2e-49da-bdc9-2fe681837cf0" providerId="ADAL" clId="{34FD2AEB-FAD0-43B6-816C-687D377182D0}" dt="2020-04-20T19:17:21.155" v="37"/>
        <pc:sldMkLst>
          <pc:docMk/>
          <pc:sldMk cId="0"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2F6F027F-6126-4CD8-BB36-7EE594087402}" type="datetimeFigureOut">
              <a:rPr lang="en-US"/>
              <a:pPr>
                <a:defRPr/>
              </a:pPr>
              <a:t>4/5/2022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5081A0-EFB5-44D6-BA8C-A6120B03075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low MSE anomalies are in part forced by the lower SSTs (and thus reduced sensible and latent heat fluxes from ocean to air), but also by meridional advection of low MSE air from poleward regions as forced by, purportedly, TC-induced Rossby waves over a long period of time.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05C4CB0-DD89-4771-A52A-8B481C555FE4}" type="slidenum">
              <a:rPr lang="en-US" altLang="en-US"/>
              <a:pPr eaLnBrk="1" hangingPunct="1"/>
              <a:t>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3E3CA48-2346-4FF8-9BB6-D1355B29781F}" type="datetimeFigureOut">
              <a:rPr lang="en-US"/>
              <a:pPr>
                <a:defRPr/>
              </a:pPr>
              <a:t>4/5/2022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2691A6-4542-44CF-8546-293CD81AF437}" type="slidenum">
              <a:rPr lang="en-US" altLang="en-US"/>
              <a:pPr/>
              <a:t>‹#›</a:t>
            </a:fld>
            <a:endParaRPr lang="en-US" altLang="en-US"/>
          </a:p>
        </p:txBody>
      </p:sp>
    </p:spTree>
    <p:extLst>
      <p:ext uri="{BB962C8B-B14F-4D97-AF65-F5344CB8AC3E}">
        <p14:creationId xmlns:p14="http://schemas.microsoft.com/office/powerpoint/2010/main" val="248013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F8476D-9AEC-4C92-8F63-E68060C8A080}" type="datetimeFigureOut">
              <a:rPr lang="en-US"/>
              <a:pPr>
                <a:defRPr/>
              </a:pPr>
              <a:t>4/5/2022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787C7E2-2AAC-4FE4-82B0-151BB8EA2E67}" type="slidenum">
              <a:rPr lang="en-US" altLang="en-US"/>
              <a:pPr/>
              <a:t>‹#›</a:t>
            </a:fld>
            <a:endParaRPr lang="en-US" altLang="en-US"/>
          </a:p>
        </p:txBody>
      </p:sp>
    </p:spTree>
    <p:extLst>
      <p:ext uri="{BB962C8B-B14F-4D97-AF65-F5344CB8AC3E}">
        <p14:creationId xmlns:p14="http://schemas.microsoft.com/office/powerpoint/2010/main" val="314245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A4ABB1-D01E-4134-9898-7D532AEB3F74}" type="datetimeFigureOut">
              <a:rPr lang="en-US"/>
              <a:pPr>
                <a:defRPr/>
              </a:pPr>
              <a:t>4/5/2022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EFFAF8B-6020-43AE-8D6A-F0145ABEFE92}" type="slidenum">
              <a:rPr lang="en-US" altLang="en-US"/>
              <a:pPr/>
              <a:t>‹#›</a:t>
            </a:fld>
            <a:endParaRPr lang="en-US" altLang="en-US"/>
          </a:p>
        </p:txBody>
      </p:sp>
    </p:spTree>
    <p:extLst>
      <p:ext uri="{BB962C8B-B14F-4D97-AF65-F5344CB8AC3E}">
        <p14:creationId xmlns:p14="http://schemas.microsoft.com/office/powerpoint/2010/main" val="889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7E4F83-C69A-4F74-8410-102B49667B7E}" type="datetimeFigureOut">
              <a:rPr lang="en-US"/>
              <a:pPr>
                <a:defRPr/>
              </a:pPr>
              <a:t>4/5/2022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A4D7AE1-C9AC-41BE-B471-AF08B07E0960}" type="slidenum">
              <a:rPr lang="en-US" altLang="en-US"/>
              <a:pPr/>
              <a:t>‹#›</a:t>
            </a:fld>
            <a:endParaRPr lang="en-US" altLang="en-US"/>
          </a:p>
        </p:txBody>
      </p:sp>
    </p:spTree>
    <p:extLst>
      <p:ext uri="{BB962C8B-B14F-4D97-AF65-F5344CB8AC3E}">
        <p14:creationId xmlns:p14="http://schemas.microsoft.com/office/powerpoint/2010/main" val="124786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C8F80DD-42CF-4BFB-8D1D-7C784C40D177}" type="datetimeFigureOut">
              <a:rPr lang="en-US"/>
              <a:pPr>
                <a:defRPr/>
              </a:pPr>
              <a:t>4/5/2022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86F3BB-6EFB-4035-914D-FD116AB92133}" type="slidenum">
              <a:rPr lang="en-US" altLang="en-US"/>
              <a:pPr/>
              <a:t>‹#›</a:t>
            </a:fld>
            <a:endParaRPr lang="en-US" altLang="en-US"/>
          </a:p>
        </p:txBody>
      </p:sp>
    </p:spTree>
    <p:extLst>
      <p:ext uri="{BB962C8B-B14F-4D97-AF65-F5344CB8AC3E}">
        <p14:creationId xmlns:p14="http://schemas.microsoft.com/office/powerpoint/2010/main" val="211900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1E4BFB2-5856-4045-9DBF-22785A8D8E9D}" type="datetimeFigureOut">
              <a:rPr lang="en-US"/>
              <a:pPr>
                <a:defRPr/>
              </a:pPr>
              <a:t>4/5/2022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7991ADB-5D2D-4341-B0E8-7209905232CD}" type="slidenum">
              <a:rPr lang="en-US" altLang="en-US"/>
              <a:pPr/>
              <a:t>‹#›</a:t>
            </a:fld>
            <a:endParaRPr lang="en-US" altLang="en-US"/>
          </a:p>
        </p:txBody>
      </p:sp>
    </p:spTree>
    <p:extLst>
      <p:ext uri="{BB962C8B-B14F-4D97-AF65-F5344CB8AC3E}">
        <p14:creationId xmlns:p14="http://schemas.microsoft.com/office/powerpoint/2010/main" val="155596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E0D3F76-D44E-40F7-A316-7F7A3EE8FBF0}" type="datetimeFigureOut">
              <a:rPr lang="en-US"/>
              <a:pPr>
                <a:defRPr/>
              </a:pPr>
              <a:t>4/5/2022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A3F781F-8D05-4C6B-A8DB-9FDC00E90C1C}" type="slidenum">
              <a:rPr lang="en-US" altLang="en-US"/>
              <a:pPr/>
              <a:t>‹#›</a:t>
            </a:fld>
            <a:endParaRPr lang="en-US" altLang="en-US"/>
          </a:p>
        </p:txBody>
      </p:sp>
    </p:spTree>
    <p:extLst>
      <p:ext uri="{BB962C8B-B14F-4D97-AF65-F5344CB8AC3E}">
        <p14:creationId xmlns:p14="http://schemas.microsoft.com/office/powerpoint/2010/main" val="298558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B0D338-6EB1-4009-AC7C-5BF73471C5F2}" type="datetimeFigureOut">
              <a:rPr lang="en-US"/>
              <a:pPr>
                <a:defRPr/>
              </a:pPr>
              <a:t>4/5/2022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88AFFC2-D6B0-42CB-A039-D0ED21D1E18B}" type="slidenum">
              <a:rPr lang="en-US" altLang="en-US"/>
              <a:pPr/>
              <a:t>‹#›</a:t>
            </a:fld>
            <a:endParaRPr lang="en-US" altLang="en-US"/>
          </a:p>
        </p:txBody>
      </p:sp>
    </p:spTree>
    <p:extLst>
      <p:ext uri="{BB962C8B-B14F-4D97-AF65-F5344CB8AC3E}">
        <p14:creationId xmlns:p14="http://schemas.microsoft.com/office/powerpoint/2010/main" val="255441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03E94E-50FE-4BB0-B74C-100AF7FEEC1F}" type="datetimeFigureOut">
              <a:rPr lang="en-US"/>
              <a:pPr>
                <a:defRPr/>
              </a:pPr>
              <a:t>4/5/2022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8298D06-7A3C-4252-95BF-7D26CC68D8DA}" type="slidenum">
              <a:rPr lang="en-US" altLang="en-US"/>
              <a:pPr/>
              <a:t>‹#›</a:t>
            </a:fld>
            <a:endParaRPr lang="en-US" altLang="en-US"/>
          </a:p>
        </p:txBody>
      </p:sp>
    </p:spTree>
    <p:extLst>
      <p:ext uri="{BB962C8B-B14F-4D97-AF65-F5344CB8AC3E}">
        <p14:creationId xmlns:p14="http://schemas.microsoft.com/office/powerpoint/2010/main" val="305311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0D1144-A51F-4803-939F-185D85807CDF}" type="datetimeFigureOut">
              <a:rPr lang="en-US"/>
              <a:pPr>
                <a:defRPr/>
              </a:pPr>
              <a:t>4/5/2022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6339E1B-592F-4C0D-A721-4D84B0C4E431}" type="slidenum">
              <a:rPr lang="en-US" altLang="en-US"/>
              <a:pPr/>
              <a:t>‹#›</a:t>
            </a:fld>
            <a:endParaRPr lang="en-US" altLang="en-US"/>
          </a:p>
        </p:txBody>
      </p:sp>
    </p:spTree>
    <p:extLst>
      <p:ext uri="{BB962C8B-B14F-4D97-AF65-F5344CB8AC3E}">
        <p14:creationId xmlns:p14="http://schemas.microsoft.com/office/powerpoint/2010/main" val="423747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8F1B75-1E73-427C-927B-F4FD60BD70E9}" type="datetimeFigureOut">
              <a:rPr lang="en-US"/>
              <a:pPr>
                <a:defRPr/>
              </a:pPr>
              <a:t>4/5/2022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89B49A-6FF5-4EFA-A996-600AC58FB6A8}" type="slidenum">
              <a:rPr lang="en-US" altLang="en-US"/>
              <a:pPr/>
              <a:t>‹#›</a:t>
            </a:fld>
            <a:endParaRPr lang="en-US" altLang="en-US"/>
          </a:p>
        </p:txBody>
      </p:sp>
    </p:spTree>
    <p:extLst>
      <p:ext uri="{BB962C8B-B14F-4D97-AF65-F5344CB8AC3E}">
        <p14:creationId xmlns:p14="http://schemas.microsoft.com/office/powerpoint/2010/main" val="326054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935D4B-8558-4D67-84D0-9B19066DA91A}" type="datetimeFigureOut">
              <a:rPr lang="en-US"/>
              <a:pPr>
                <a:defRPr/>
              </a:pPr>
              <a:t>4/5/2022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C5B1B1B-C23D-4C60-80EB-9679489C9F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oml.noaa.gov/phod/cyclone/dat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2130425"/>
            <a:ext cx="8382000" cy="1470025"/>
          </a:xfrm>
        </p:spPr>
        <p:txBody>
          <a:bodyPr/>
          <a:lstStyle/>
          <a:p>
            <a:pPr eaLnBrk="1" hangingPunct="1"/>
            <a:r>
              <a:rPr lang="en-US" altLang="en-US" sz="4000"/>
              <a:t>Tropical Cyclone Intensity Change</a:t>
            </a:r>
          </a:p>
        </p:txBody>
      </p:sp>
      <p:sp>
        <p:nvSpPr>
          <p:cNvPr id="2" name="Subtitle 1"/>
          <p:cNvSpPr>
            <a:spLocks noGrp="1"/>
          </p:cNvSpPr>
          <p:nvPr>
            <p:ph type="subTitle" idx="1"/>
          </p:nvPr>
        </p:nvSpPr>
        <p:spPr/>
        <p:txBody>
          <a:bodyPr/>
          <a:lstStyle/>
          <a:p>
            <a:pPr>
              <a:buFont typeface="Arial" charset="0"/>
              <a:buNone/>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274638"/>
            <a:ext cx="8305800" cy="1143000"/>
          </a:xfrm>
        </p:spPr>
        <p:txBody>
          <a:bodyPr/>
          <a:lstStyle/>
          <a:p>
            <a:pPr eaLnBrk="1" hangingPunct="1"/>
            <a:r>
              <a:rPr lang="en-US" altLang="en-US" sz="3800" dirty="0"/>
              <a:t>Mutual Vortex Rotation in Shear</a:t>
            </a:r>
          </a:p>
        </p:txBody>
      </p:sp>
      <p:sp>
        <p:nvSpPr>
          <p:cNvPr id="11267" name="TextBox 4"/>
          <p:cNvSpPr txBox="1">
            <a:spLocks noChangeArrowheads="1"/>
          </p:cNvSpPr>
          <p:nvPr/>
        </p:nvSpPr>
        <p:spPr bwMode="auto">
          <a:xfrm>
            <a:off x="1576388" y="6477000"/>
            <a:ext cx="6059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Jones (2004). © 2004, American Meteorological Society.)</a:t>
            </a:r>
          </a:p>
        </p:txBody>
      </p:sp>
      <p:pic>
        <p:nvPicPr>
          <p:cNvPr id="1126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1981200"/>
            <a:ext cx="71834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274638"/>
            <a:ext cx="8305800" cy="1143000"/>
          </a:xfrm>
        </p:spPr>
        <p:txBody>
          <a:bodyPr/>
          <a:lstStyle/>
          <a:p>
            <a:pPr eaLnBrk="1" hangingPunct="1"/>
            <a:r>
              <a:rPr lang="en-US" altLang="en-US" sz="3800"/>
              <a:t>Vertical Circulation Development</a:t>
            </a:r>
          </a:p>
        </p:txBody>
      </p:sp>
      <p:sp>
        <p:nvSpPr>
          <p:cNvPr id="12291" name="TextBox 4"/>
          <p:cNvSpPr txBox="1">
            <a:spLocks noChangeArrowheads="1"/>
          </p:cNvSpPr>
          <p:nvPr/>
        </p:nvSpPr>
        <p:spPr bwMode="auto">
          <a:xfrm>
            <a:off x="2117725" y="6477000"/>
            <a:ext cx="4976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Jones (1995). © 1995, Wiley Interscience.)</a:t>
            </a:r>
          </a:p>
        </p:txBody>
      </p:sp>
      <p:pic>
        <p:nvPicPr>
          <p:cNvPr id="12292" name="Picture 2"/>
          <p:cNvPicPr>
            <a:picLocks noChangeAspect="1"/>
          </p:cNvPicPr>
          <p:nvPr/>
        </p:nvPicPr>
        <p:blipFill>
          <a:blip r:embed="rId2">
            <a:extLst>
              <a:ext uri="{28A0092B-C50C-407E-A947-70E740481C1C}">
                <a14:useLocalDpi xmlns:a14="http://schemas.microsoft.com/office/drawing/2010/main" val="0"/>
              </a:ext>
            </a:extLst>
          </a:blip>
          <a:srcRect t="33015"/>
          <a:stretch>
            <a:fillRect/>
          </a:stretch>
        </p:blipFill>
        <p:spPr bwMode="auto">
          <a:xfrm>
            <a:off x="2770188" y="1295400"/>
            <a:ext cx="41640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1"/>
          <p:cNvSpPr txBox="1">
            <a:spLocks noChangeArrowheads="1"/>
          </p:cNvSpPr>
          <p:nvPr/>
        </p:nvSpPr>
        <p:spPr bwMode="auto">
          <a:xfrm>
            <a:off x="304800" y="1905000"/>
            <a:ext cx="2219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B050"/>
                </a:solidFill>
              </a:rPr>
              <a:t>Vertical advection of potential temperature</a:t>
            </a:r>
          </a:p>
        </p:txBody>
      </p:sp>
      <p:sp>
        <p:nvSpPr>
          <p:cNvPr id="12294" name="TextBox 5"/>
          <p:cNvSpPr txBox="1">
            <a:spLocks noChangeArrowheads="1"/>
          </p:cNvSpPr>
          <p:nvPr/>
        </p:nvSpPr>
        <p:spPr bwMode="auto">
          <a:xfrm>
            <a:off x="304800" y="4791075"/>
            <a:ext cx="221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B0F0"/>
                </a:solidFill>
              </a:rPr>
              <a:t>Isentropic ascent through potential temperature anomalies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274638"/>
            <a:ext cx="8305800" cy="1143000"/>
          </a:xfrm>
        </p:spPr>
        <p:txBody>
          <a:bodyPr/>
          <a:lstStyle/>
          <a:p>
            <a:pPr eaLnBrk="1" hangingPunct="1"/>
            <a:r>
              <a:rPr lang="en-US" altLang="en-US" sz="3800"/>
              <a:t>Vertical Circulation Development</a:t>
            </a:r>
          </a:p>
        </p:txBody>
      </p:sp>
      <p:sp>
        <p:nvSpPr>
          <p:cNvPr id="13315" name="TextBox 4"/>
          <p:cNvSpPr txBox="1">
            <a:spLocks noChangeArrowheads="1"/>
          </p:cNvSpPr>
          <p:nvPr/>
        </p:nvSpPr>
        <p:spPr bwMode="auto">
          <a:xfrm>
            <a:off x="2117725" y="6477000"/>
            <a:ext cx="4976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Jones (1995). © 1995, Wiley Interscience.)</a:t>
            </a:r>
          </a:p>
        </p:txBody>
      </p:sp>
      <p:pic>
        <p:nvPicPr>
          <p:cNvPr id="133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49133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
          <p:cNvSpPr txBox="1">
            <a:spLocks noChangeArrowheads="1"/>
          </p:cNvSpPr>
          <p:nvPr/>
        </p:nvSpPr>
        <p:spPr bwMode="auto">
          <a:xfrm>
            <a:off x="304800" y="1905000"/>
            <a:ext cx="221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B050"/>
                </a:solidFill>
              </a:rPr>
              <a:t>t = 24 h</a:t>
            </a:r>
          </a:p>
        </p:txBody>
      </p:sp>
      <p:sp>
        <p:nvSpPr>
          <p:cNvPr id="13318" name="TextBox 5"/>
          <p:cNvSpPr txBox="1">
            <a:spLocks noChangeArrowheads="1"/>
          </p:cNvSpPr>
          <p:nvPr/>
        </p:nvSpPr>
        <p:spPr bwMode="auto">
          <a:xfrm>
            <a:off x="304800" y="4791075"/>
            <a:ext cx="221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B0F0"/>
                </a:solidFill>
              </a:rPr>
              <a:t>t = 48 h</a:t>
            </a:r>
          </a:p>
        </p:txBody>
      </p:sp>
      <p:sp>
        <p:nvSpPr>
          <p:cNvPr id="13319" name="TextBox 6"/>
          <p:cNvSpPr txBox="1">
            <a:spLocks noChangeArrowheads="1"/>
          </p:cNvSpPr>
          <p:nvPr/>
        </p:nvSpPr>
        <p:spPr bwMode="auto">
          <a:xfrm>
            <a:off x="2674938" y="3702050"/>
            <a:ext cx="2220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0000"/>
                </a:solidFill>
              </a:rPr>
              <a:t>w at z = 5 km</a:t>
            </a:r>
          </a:p>
        </p:txBody>
      </p:sp>
      <p:sp>
        <p:nvSpPr>
          <p:cNvPr id="13320" name="TextBox 7"/>
          <p:cNvSpPr txBox="1">
            <a:spLocks noChangeArrowheads="1"/>
          </p:cNvSpPr>
          <p:nvPr/>
        </p:nvSpPr>
        <p:spPr bwMode="auto">
          <a:xfrm>
            <a:off x="5132388" y="3702050"/>
            <a:ext cx="221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a:solidFill>
                  <a:srgbClr val="FF0000"/>
                </a:solidFill>
              </a:rPr>
              <a:t>Θ</a:t>
            </a:r>
            <a:r>
              <a:rPr lang="en-US" altLang="en-US" sz="1800" b="1">
                <a:solidFill>
                  <a:srgbClr val="FF0000"/>
                </a:solidFill>
              </a:rPr>
              <a:t>’ at z = 5 km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74638"/>
            <a:ext cx="8305800" cy="1143000"/>
          </a:xfrm>
        </p:spPr>
        <p:txBody>
          <a:bodyPr/>
          <a:lstStyle/>
          <a:p>
            <a:pPr eaLnBrk="1" hangingPunct="1"/>
            <a:r>
              <a:rPr lang="en-US" altLang="en-US" sz="3800"/>
              <a:t>Inner Core Vortex Tilt Reduction</a:t>
            </a:r>
          </a:p>
        </p:txBody>
      </p:sp>
      <p:sp>
        <p:nvSpPr>
          <p:cNvPr id="14339" name="TextBox 4"/>
          <p:cNvSpPr txBox="1">
            <a:spLocks noChangeArrowheads="1"/>
          </p:cNvSpPr>
          <p:nvPr/>
        </p:nvSpPr>
        <p:spPr bwMode="auto">
          <a:xfrm>
            <a:off x="2117725" y="6477000"/>
            <a:ext cx="4976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Jones (1995). © 1995, Wiley Interscience.)</a:t>
            </a:r>
          </a:p>
        </p:txBody>
      </p:sp>
      <p:pic>
        <p:nvPicPr>
          <p:cNvPr id="1434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90663"/>
            <a:ext cx="4913313"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304800" y="1905000"/>
            <a:ext cx="221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B050"/>
                </a:solidFill>
              </a:rPr>
              <a:t>PV (contoured)</a:t>
            </a:r>
          </a:p>
        </p:txBody>
      </p:sp>
      <p:sp>
        <p:nvSpPr>
          <p:cNvPr id="14342" name="TextBox 5"/>
          <p:cNvSpPr txBox="1">
            <a:spLocks noChangeArrowheads="1"/>
          </p:cNvSpPr>
          <p:nvPr/>
        </p:nvSpPr>
        <p:spPr bwMode="auto">
          <a:xfrm>
            <a:off x="152400" y="22098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B0F0"/>
                </a:solidFill>
              </a:rPr>
              <a:t>Divergent flow (vectors)</a:t>
            </a:r>
          </a:p>
        </p:txBody>
      </p:sp>
      <p:sp>
        <p:nvSpPr>
          <p:cNvPr id="14343" name="TextBox 8"/>
          <p:cNvSpPr txBox="1">
            <a:spLocks noChangeArrowheads="1"/>
          </p:cNvSpPr>
          <p:nvPr/>
        </p:nvSpPr>
        <p:spPr bwMode="auto">
          <a:xfrm>
            <a:off x="304800" y="3287713"/>
            <a:ext cx="2219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FF0000"/>
                </a:solidFill>
              </a:rPr>
              <a:t>Chart is near tropopause in westerly shear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74638"/>
            <a:ext cx="8305800" cy="1143000"/>
          </a:xfrm>
        </p:spPr>
        <p:txBody>
          <a:bodyPr/>
          <a:lstStyle/>
          <a:p>
            <a:pPr eaLnBrk="1" hangingPunct="1"/>
            <a:r>
              <a:rPr lang="en-US" altLang="en-US" sz="3800"/>
              <a:t>Ventilation Pathways</a:t>
            </a:r>
          </a:p>
        </p:txBody>
      </p:sp>
      <p:sp>
        <p:nvSpPr>
          <p:cNvPr id="15363" name="TextBox 4"/>
          <p:cNvSpPr txBox="1">
            <a:spLocks noChangeArrowheads="1"/>
          </p:cNvSpPr>
          <p:nvPr/>
        </p:nvSpPr>
        <p:spPr bwMode="auto">
          <a:xfrm>
            <a:off x="1106488" y="6477000"/>
            <a:ext cx="699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Tang and Emanuel (2010). © 2010, American Meteorological Society.)</a:t>
            </a:r>
          </a:p>
        </p:txBody>
      </p:sp>
      <p:pic>
        <p:nvPicPr>
          <p:cNvPr id="1536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638" y="1828800"/>
            <a:ext cx="5360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274638"/>
            <a:ext cx="8305800" cy="1143000"/>
          </a:xfrm>
        </p:spPr>
        <p:txBody>
          <a:bodyPr/>
          <a:lstStyle/>
          <a:p>
            <a:pPr eaLnBrk="1" hangingPunct="1"/>
            <a:r>
              <a:rPr lang="en-US" altLang="en-US" sz="3800"/>
              <a:t>Ventilation’s Effect on the Carnot Cycle</a:t>
            </a:r>
          </a:p>
        </p:txBody>
      </p:sp>
      <p:sp>
        <p:nvSpPr>
          <p:cNvPr id="16387" name="TextBox 4"/>
          <p:cNvSpPr txBox="1">
            <a:spLocks noChangeArrowheads="1"/>
          </p:cNvSpPr>
          <p:nvPr/>
        </p:nvSpPr>
        <p:spPr bwMode="auto">
          <a:xfrm>
            <a:off x="1106488" y="6477000"/>
            <a:ext cx="699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Tang and Emanuel (2010). © 2010, American Meteorological Society.)</a:t>
            </a:r>
          </a:p>
        </p:txBody>
      </p:sp>
      <p:pic>
        <p:nvPicPr>
          <p:cNvPr id="1638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0" y="2209800"/>
            <a:ext cx="80438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274638"/>
            <a:ext cx="8305800" cy="1143000"/>
          </a:xfrm>
        </p:spPr>
        <p:txBody>
          <a:bodyPr/>
          <a:lstStyle/>
          <a:p>
            <a:pPr eaLnBrk="1" hangingPunct="1"/>
            <a:r>
              <a:rPr lang="en-US" altLang="en-US" sz="3800"/>
              <a:t>Ventilation’s Effect on Outflow Temperature</a:t>
            </a:r>
          </a:p>
        </p:txBody>
      </p:sp>
      <p:sp>
        <p:nvSpPr>
          <p:cNvPr id="17411" name="TextBox 4"/>
          <p:cNvSpPr txBox="1">
            <a:spLocks noChangeArrowheads="1"/>
          </p:cNvSpPr>
          <p:nvPr/>
        </p:nvSpPr>
        <p:spPr bwMode="auto">
          <a:xfrm>
            <a:off x="1106488" y="6477000"/>
            <a:ext cx="699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Tang and Emanuel (2010). © 2010, American Meteorological Society.)</a:t>
            </a:r>
          </a:p>
        </p:txBody>
      </p:sp>
      <p:pic>
        <p:nvPicPr>
          <p:cNvPr id="1741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263" y="2133600"/>
            <a:ext cx="52657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274638"/>
            <a:ext cx="8305800" cy="1143000"/>
          </a:xfrm>
        </p:spPr>
        <p:txBody>
          <a:bodyPr/>
          <a:lstStyle/>
          <a:p>
            <a:pPr eaLnBrk="1" hangingPunct="1"/>
            <a:r>
              <a:rPr lang="en-US" altLang="en-US" sz="3800"/>
              <a:t>Ventilation’s Effect on Intensity</a:t>
            </a:r>
          </a:p>
        </p:txBody>
      </p:sp>
      <p:sp>
        <p:nvSpPr>
          <p:cNvPr id="18435" name="TextBox 4"/>
          <p:cNvSpPr txBox="1">
            <a:spLocks noChangeArrowheads="1"/>
          </p:cNvSpPr>
          <p:nvPr/>
        </p:nvSpPr>
        <p:spPr bwMode="auto">
          <a:xfrm>
            <a:off x="1106488" y="6477000"/>
            <a:ext cx="699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Tang and Emanuel (2010). © 2010, American Meteorological Society.)</a:t>
            </a:r>
          </a:p>
        </p:txBody>
      </p:sp>
      <p:pic>
        <p:nvPicPr>
          <p:cNvPr id="1843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500" y="2133600"/>
            <a:ext cx="47672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274638"/>
            <a:ext cx="8458200" cy="1143000"/>
          </a:xfrm>
        </p:spPr>
        <p:txBody>
          <a:bodyPr/>
          <a:lstStyle/>
          <a:p>
            <a:pPr eaLnBrk="1" hangingPunct="1"/>
            <a:r>
              <a:rPr lang="en-US" altLang="en-US" sz="3800"/>
              <a:t>Ventilation and Intensity Sensitivity to SST</a:t>
            </a:r>
          </a:p>
        </p:txBody>
      </p:sp>
      <p:sp>
        <p:nvSpPr>
          <p:cNvPr id="19459" name="TextBox 4"/>
          <p:cNvSpPr txBox="1">
            <a:spLocks noChangeArrowheads="1"/>
          </p:cNvSpPr>
          <p:nvPr/>
        </p:nvSpPr>
        <p:spPr bwMode="auto">
          <a:xfrm>
            <a:off x="1106488" y="6477000"/>
            <a:ext cx="699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Tang and Emanuel (2010). © 2010, American Meteorological Society.)</a:t>
            </a:r>
          </a:p>
        </p:txBody>
      </p:sp>
      <p:pic>
        <p:nvPicPr>
          <p:cNvPr id="1946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5200" y="2133600"/>
            <a:ext cx="47418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274638"/>
            <a:ext cx="8458200" cy="1143000"/>
          </a:xfrm>
        </p:spPr>
        <p:txBody>
          <a:bodyPr/>
          <a:lstStyle/>
          <a:p>
            <a:pPr eaLnBrk="1" hangingPunct="1"/>
            <a:r>
              <a:rPr lang="en-US" altLang="en-US" sz="3800"/>
              <a:t>Vertical Wind Shear and TC Intensity</a:t>
            </a:r>
          </a:p>
        </p:txBody>
      </p:sp>
      <p:sp>
        <p:nvSpPr>
          <p:cNvPr id="20483" name="TextBox 4"/>
          <p:cNvSpPr txBox="1">
            <a:spLocks noChangeArrowheads="1"/>
          </p:cNvSpPr>
          <p:nvPr/>
        </p:nvSpPr>
        <p:spPr bwMode="auto">
          <a:xfrm>
            <a:off x="814388" y="6477000"/>
            <a:ext cx="758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Riemer and Montgomery (2011). © 2011, M. Riemer and M. T. Montgomery.)</a:t>
            </a:r>
          </a:p>
        </p:txBody>
      </p:sp>
      <p:pic>
        <p:nvPicPr>
          <p:cNvPr id="2048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2300288"/>
            <a:ext cx="47418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z="3800" dirty="0"/>
              <a:t>Potential Intensity: </a:t>
            </a:r>
            <a:r>
              <a:rPr lang="en-US" altLang="en-US" sz="3800" dirty="0" err="1"/>
              <a:t>p</a:t>
            </a:r>
            <a:r>
              <a:rPr lang="en-US" altLang="en-US" sz="2400" dirty="0" err="1"/>
              <a:t>min</a:t>
            </a:r>
            <a:endParaRPr lang="en-US" altLang="en-US" sz="3800" dirty="0"/>
          </a:p>
        </p:txBody>
      </p:sp>
      <p:sp>
        <p:nvSpPr>
          <p:cNvPr id="3075" name="TextBox 4"/>
          <p:cNvSpPr txBox="1">
            <a:spLocks noChangeArrowheads="1"/>
          </p:cNvSpPr>
          <p:nvPr/>
        </p:nvSpPr>
        <p:spPr bwMode="auto">
          <a:xfrm>
            <a:off x="1482725" y="6477000"/>
            <a:ext cx="6246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Emanuel (1986), © 1986 American Meteorological Society.)</a:t>
            </a:r>
          </a:p>
        </p:txBody>
      </p:sp>
      <p:pic>
        <p:nvPicPr>
          <p:cNvPr id="307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4863" y="1524000"/>
            <a:ext cx="50625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Ventilation Pathways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59716"/>
          <a:stretch/>
        </p:blipFill>
        <p:spPr>
          <a:xfrm>
            <a:off x="1761371" y="1854395"/>
            <a:ext cx="5621257" cy="4114800"/>
          </a:xfrm>
        </p:spPr>
      </p:pic>
      <p:sp>
        <p:nvSpPr>
          <p:cNvPr id="5" name="TextBox 4"/>
          <p:cNvSpPr txBox="1">
            <a:spLocks noChangeArrowheads="1"/>
          </p:cNvSpPr>
          <p:nvPr/>
        </p:nvSpPr>
        <p:spPr bwMode="auto">
          <a:xfrm>
            <a:off x="1007906" y="6477000"/>
            <a:ext cx="7196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t>(Figure obtained from </a:t>
            </a:r>
            <a:r>
              <a:rPr lang="en-US" altLang="en-US" sz="1400" b="1" dirty="0" err="1"/>
              <a:t>Riemer</a:t>
            </a:r>
            <a:r>
              <a:rPr lang="en-US" altLang="en-US" sz="1400" b="1" dirty="0"/>
              <a:t> and </a:t>
            </a:r>
            <a:r>
              <a:rPr lang="en-US" altLang="en-US" sz="1400" b="1" dirty="0" err="1"/>
              <a:t>Laliberté</a:t>
            </a:r>
            <a:r>
              <a:rPr lang="en-US" altLang="en-US" sz="1400" b="1" dirty="0"/>
              <a:t> (2015). © 2015, American Meteorological Society.)</a:t>
            </a:r>
          </a:p>
        </p:txBody>
      </p:sp>
      <p:sp>
        <p:nvSpPr>
          <p:cNvPr id="6" name="TextBox 5"/>
          <p:cNvSpPr txBox="1"/>
          <p:nvPr/>
        </p:nvSpPr>
        <p:spPr>
          <a:xfrm>
            <a:off x="1960460" y="1417638"/>
            <a:ext cx="2611540" cy="369332"/>
          </a:xfrm>
          <a:prstGeom prst="rect">
            <a:avLst/>
          </a:prstGeom>
          <a:noFill/>
        </p:spPr>
        <p:txBody>
          <a:bodyPr wrap="square" rtlCol="0">
            <a:spAutoFit/>
          </a:bodyPr>
          <a:lstStyle/>
          <a:p>
            <a:pPr algn="ctr"/>
            <a:r>
              <a:rPr lang="en-US" b="1" u="sng" dirty="0"/>
              <a:t>Low-Level Ventilation</a:t>
            </a:r>
          </a:p>
        </p:txBody>
      </p:sp>
      <p:sp>
        <p:nvSpPr>
          <p:cNvPr id="7" name="TextBox 6"/>
          <p:cNvSpPr txBox="1"/>
          <p:nvPr/>
        </p:nvSpPr>
        <p:spPr>
          <a:xfrm>
            <a:off x="4785063" y="1451351"/>
            <a:ext cx="2611540" cy="369332"/>
          </a:xfrm>
          <a:prstGeom prst="rect">
            <a:avLst/>
          </a:prstGeom>
          <a:noFill/>
        </p:spPr>
        <p:txBody>
          <a:bodyPr wrap="square" rtlCol="0">
            <a:spAutoFit/>
          </a:bodyPr>
          <a:lstStyle/>
          <a:p>
            <a:pPr algn="ctr"/>
            <a:r>
              <a:rPr lang="en-US" b="1" u="sng" dirty="0"/>
              <a:t>Mid-Level Ventilation</a:t>
            </a:r>
          </a:p>
        </p:txBody>
      </p:sp>
      <p:sp>
        <p:nvSpPr>
          <p:cNvPr id="8" name="TextBox 7"/>
          <p:cNvSpPr txBox="1"/>
          <p:nvPr/>
        </p:nvSpPr>
        <p:spPr>
          <a:xfrm>
            <a:off x="7396603" y="1969610"/>
            <a:ext cx="1747397" cy="3046988"/>
          </a:xfrm>
          <a:prstGeom prst="rect">
            <a:avLst/>
          </a:prstGeom>
          <a:noFill/>
        </p:spPr>
        <p:txBody>
          <a:bodyPr wrap="square" rtlCol="0">
            <a:spAutoFit/>
          </a:bodyPr>
          <a:lstStyle/>
          <a:p>
            <a:r>
              <a:rPr lang="en-US" b="1" dirty="0">
                <a:solidFill>
                  <a:schemeClr val="bg1">
                    <a:lumMod val="50000"/>
                  </a:schemeClr>
                </a:solidFill>
              </a:rPr>
              <a:t>No shear</a:t>
            </a:r>
          </a:p>
          <a:p>
            <a:endParaRPr lang="en-US" b="1" dirty="0"/>
          </a:p>
          <a:p>
            <a:r>
              <a:rPr lang="en-US" b="1" dirty="0">
                <a:solidFill>
                  <a:srgbClr val="FF0000"/>
                </a:solidFill>
              </a:rPr>
              <a:t>15 m s</a:t>
            </a:r>
            <a:r>
              <a:rPr lang="en-US" b="1" baseline="30000" dirty="0">
                <a:solidFill>
                  <a:srgbClr val="FF0000"/>
                </a:solidFill>
              </a:rPr>
              <a:t>-1</a:t>
            </a:r>
            <a:r>
              <a:rPr lang="en-US" b="1" dirty="0">
                <a:solidFill>
                  <a:srgbClr val="FF0000"/>
                </a:solidFill>
              </a:rPr>
              <a:t> shear</a:t>
            </a:r>
          </a:p>
          <a:p>
            <a:endParaRPr lang="en-US" b="1" dirty="0"/>
          </a:p>
          <a:p>
            <a:r>
              <a:rPr lang="en-US" b="1" dirty="0">
                <a:solidFill>
                  <a:srgbClr val="0070C0"/>
                </a:solidFill>
              </a:rPr>
              <a:t>20 m s</a:t>
            </a:r>
            <a:r>
              <a:rPr lang="en-US" b="1" baseline="30000" dirty="0">
                <a:solidFill>
                  <a:srgbClr val="0070C0"/>
                </a:solidFill>
              </a:rPr>
              <a:t>-1</a:t>
            </a:r>
            <a:r>
              <a:rPr lang="en-US" b="1" dirty="0">
                <a:solidFill>
                  <a:srgbClr val="0070C0"/>
                </a:solidFill>
              </a:rPr>
              <a:t> shear</a:t>
            </a:r>
          </a:p>
          <a:p>
            <a:endParaRPr lang="en-US" b="1" dirty="0">
              <a:solidFill>
                <a:srgbClr val="0070C0"/>
              </a:solidFill>
            </a:endParaRPr>
          </a:p>
          <a:p>
            <a:r>
              <a:rPr lang="en-US" sz="1400" dirty="0"/>
              <a:t>(different shading represents different trajectory release times used to comprise these trajectories)</a:t>
            </a:r>
          </a:p>
        </p:txBody>
      </p:sp>
    </p:spTree>
    <p:extLst>
      <p:ext uri="{BB962C8B-B14F-4D97-AF65-F5344CB8AC3E}">
        <p14:creationId xmlns:p14="http://schemas.microsoft.com/office/powerpoint/2010/main" val="1279426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274638"/>
            <a:ext cx="8458200" cy="1143000"/>
          </a:xfrm>
        </p:spPr>
        <p:txBody>
          <a:bodyPr/>
          <a:lstStyle/>
          <a:p>
            <a:pPr eaLnBrk="1" hangingPunct="1"/>
            <a:r>
              <a:rPr lang="en-US" altLang="en-US" sz="3800"/>
              <a:t>Vertical Wind Shear vs. Location of Dry Air</a:t>
            </a:r>
          </a:p>
        </p:txBody>
      </p:sp>
      <p:sp>
        <p:nvSpPr>
          <p:cNvPr id="21507" name="TextBox 4"/>
          <p:cNvSpPr txBox="1">
            <a:spLocks noChangeArrowheads="1"/>
          </p:cNvSpPr>
          <p:nvPr/>
        </p:nvSpPr>
        <p:spPr bwMode="auto">
          <a:xfrm>
            <a:off x="814388" y="6477000"/>
            <a:ext cx="758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Riemer and Montgomery (2011). © 2011, M. Riemer and M. T. Montgomery.)</a:t>
            </a:r>
          </a:p>
        </p:txBody>
      </p:sp>
      <p:pic>
        <p:nvPicPr>
          <p:cNvPr id="2150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2300288"/>
            <a:ext cx="43751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74638"/>
            <a:ext cx="8305800" cy="1143000"/>
          </a:xfrm>
        </p:spPr>
        <p:txBody>
          <a:bodyPr/>
          <a:lstStyle/>
          <a:p>
            <a:pPr eaLnBrk="1" hangingPunct="1"/>
            <a:r>
              <a:rPr lang="en-US" altLang="en-US" sz="3800"/>
              <a:t>Favorable Trough Interaction</a:t>
            </a:r>
          </a:p>
        </p:txBody>
      </p:sp>
      <p:sp>
        <p:nvSpPr>
          <p:cNvPr id="22531" name="TextBox 4"/>
          <p:cNvSpPr txBox="1">
            <a:spLocks noChangeArrowheads="1"/>
          </p:cNvSpPr>
          <p:nvPr/>
        </p:nvSpPr>
        <p:spPr bwMode="auto">
          <a:xfrm>
            <a:off x="1339850" y="6477000"/>
            <a:ext cx="6532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Hanley et al. (2001). © 2001, American Meteorological Society.)</a:t>
            </a:r>
          </a:p>
        </p:txBody>
      </p:sp>
      <p:pic>
        <p:nvPicPr>
          <p:cNvPr id="2253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1524000"/>
            <a:ext cx="33543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1"/>
          <p:cNvSpPr txBox="1">
            <a:spLocks noChangeArrowheads="1"/>
          </p:cNvSpPr>
          <p:nvPr/>
        </p:nvSpPr>
        <p:spPr bwMode="auto">
          <a:xfrm>
            <a:off x="2328863" y="3668713"/>
            <a:ext cx="26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t</a:t>
            </a:r>
          </a:p>
        </p:txBody>
      </p:sp>
      <p:sp>
        <p:nvSpPr>
          <p:cNvPr id="22534" name="TextBox 5"/>
          <p:cNvSpPr txBox="1">
            <a:spLocks noChangeArrowheads="1"/>
          </p:cNvSpPr>
          <p:nvPr/>
        </p:nvSpPr>
        <p:spPr bwMode="auto">
          <a:xfrm>
            <a:off x="2089150" y="2057400"/>
            <a:ext cx="741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t-12 h</a:t>
            </a:r>
          </a:p>
        </p:txBody>
      </p:sp>
      <p:sp>
        <p:nvSpPr>
          <p:cNvPr id="22535" name="TextBox 6"/>
          <p:cNvSpPr txBox="1">
            <a:spLocks noChangeArrowheads="1"/>
          </p:cNvSpPr>
          <p:nvPr/>
        </p:nvSpPr>
        <p:spPr bwMode="auto">
          <a:xfrm>
            <a:off x="2066925" y="5268913"/>
            <a:ext cx="78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t+12 h</a:t>
            </a:r>
          </a:p>
        </p:txBody>
      </p:sp>
      <p:sp>
        <p:nvSpPr>
          <p:cNvPr id="8" name="TextBox 7"/>
          <p:cNvSpPr txBox="1"/>
          <p:nvPr/>
        </p:nvSpPr>
        <p:spPr>
          <a:xfrm>
            <a:off x="6400800" y="1716088"/>
            <a:ext cx="2743200" cy="2862262"/>
          </a:xfrm>
          <a:prstGeom prst="rect">
            <a:avLst/>
          </a:prstGeom>
          <a:noFill/>
        </p:spPr>
        <p:txBody>
          <a:bodyPr>
            <a:spAutoFit/>
          </a:bodyPr>
          <a:lstStyle/>
          <a:p>
            <a:pPr algn="ctr">
              <a:defRPr/>
            </a:pPr>
            <a:r>
              <a:rPr lang="en-US" i="1" dirty="0">
                <a:solidFill>
                  <a:srgbClr val="FF0000"/>
                </a:solidFill>
                <a:cs typeface="Arial" charset="0"/>
              </a:rPr>
              <a:t>Left: PV (PVU; shaded and contoured), winds (m s</a:t>
            </a:r>
            <a:r>
              <a:rPr lang="en-US" i="1" baseline="30000" dirty="0">
                <a:solidFill>
                  <a:srgbClr val="FF0000"/>
                </a:solidFill>
                <a:cs typeface="Arial" charset="0"/>
              </a:rPr>
              <a:t>-1</a:t>
            </a:r>
            <a:r>
              <a:rPr lang="en-US" i="1" dirty="0">
                <a:solidFill>
                  <a:srgbClr val="FF0000"/>
                </a:solidFill>
                <a:cs typeface="Arial" charset="0"/>
              </a:rPr>
              <a:t>; vectors) at 200 </a:t>
            </a:r>
            <a:r>
              <a:rPr lang="en-US" i="1" dirty="0" err="1">
                <a:solidFill>
                  <a:srgbClr val="FF0000"/>
                </a:solidFill>
                <a:cs typeface="Arial" charset="0"/>
              </a:rPr>
              <a:t>hPa</a:t>
            </a:r>
            <a:endParaRPr lang="en-US" i="1" dirty="0">
              <a:solidFill>
                <a:srgbClr val="FF0000"/>
              </a:solidFill>
              <a:cs typeface="Arial" charset="0"/>
            </a:endParaRPr>
          </a:p>
          <a:p>
            <a:pPr algn="ctr">
              <a:defRPr/>
            </a:pPr>
            <a:endParaRPr lang="en-US" i="1" dirty="0">
              <a:solidFill>
                <a:srgbClr val="FF0000"/>
              </a:solidFill>
              <a:cs typeface="Arial" charset="0"/>
            </a:endParaRPr>
          </a:p>
          <a:p>
            <a:pPr algn="ctr">
              <a:defRPr/>
            </a:pPr>
            <a:endParaRPr lang="en-US" i="1" dirty="0">
              <a:solidFill>
                <a:srgbClr val="FF0000"/>
              </a:solidFill>
              <a:cs typeface="Arial" charset="0"/>
            </a:endParaRPr>
          </a:p>
          <a:p>
            <a:pPr algn="ctr">
              <a:defRPr/>
            </a:pPr>
            <a:r>
              <a:rPr lang="en-US" i="1" dirty="0">
                <a:solidFill>
                  <a:schemeClr val="tx2">
                    <a:lumMod val="60000"/>
                    <a:lumOff val="40000"/>
                  </a:schemeClr>
                </a:solidFill>
                <a:cs typeface="Arial" charset="0"/>
              </a:rPr>
              <a:t>Right: winds (m s</a:t>
            </a:r>
            <a:r>
              <a:rPr lang="en-US" i="1" baseline="30000" dirty="0">
                <a:solidFill>
                  <a:schemeClr val="tx2">
                    <a:lumMod val="60000"/>
                    <a:lumOff val="40000"/>
                  </a:schemeClr>
                </a:solidFill>
                <a:cs typeface="Arial" charset="0"/>
              </a:rPr>
              <a:t>-1</a:t>
            </a:r>
            <a:r>
              <a:rPr lang="en-US" i="1" dirty="0">
                <a:solidFill>
                  <a:schemeClr val="tx2">
                    <a:lumMod val="60000"/>
                    <a:lumOff val="40000"/>
                  </a:schemeClr>
                </a:solidFill>
                <a:cs typeface="Arial" charset="0"/>
              </a:rPr>
              <a:t>; shaded above 30 m s</a:t>
            </a:r>
            <a:r>
              <a:rPr lang="en-US" i="1" baseline="30000" dirty="0">
                <a:solidFill>
                  <a:schemeClr val="tx2">
                    <a:lumMod val="60000"/>
                    <a:lumOff val="40000"/>
                  </a:schemeClr>
                </a:solidFill>
                <a:cs typeface="Arial" charset="0"/>
              </a:rPr>
              <a:t>-1</a:t>
            </a:r>
            <a:r>
              <a:rPr lang="en-US" i="1" dirty="0">
                <a:solidFill>
                  <a:schemeClr val="tx2">
                    <a:lumMod val="60000"/>
                    <a:lumOff val="40000"/>
                  </a:schemeClr>
                </a:solidFill>
                <a:cs typeface="Arial" charset="0"/>
              </a:rPr>
              <a:t>), divergent wind (m s</a:t>
            </a:r>
            <a:r>
              <a:rPr lang="en-US" i="1" baseline="30000" dirty="0">
                <a:solidFill>
                  <a:schemeClr val="tx2">
                    <a:lumMod val="60000"/>
                    <a:lumOff val="40000"/>
                  </a:schemeClr>
                </a:solidFill>
                <a:cs typeface="Arial" charset="0"/>
              </a:rPr>
              <a:t>-1</a:t>
            </a:r>
            <a:r>
              <a:rPr lang="en-US" i="1" dirty="0">
                <a:solidFill>
                  <a:schemeClr val="tx2">
                    <a:lumMod val="60000"/>
                    <a:lumOff val="40000"/>
                  </a:schemeClr>
                </a:solidFill>
                <a:cs typeface="Arial" charset="0"/>
              </a:rPr>
              <a:t>; vectors), and velocity potential (contoured) at 200 </a:t>
            </a:r>
            <a:r>
              <a:rPr lang="en-US" i="1" dirty="0" err="1">
                <a:solidFill>
                  <a:schemeClr val="tx2">
                    <a:lumMod val="60000"/>
                    <a:lumOff val="40000"/>
                  </a:schemeClr>
                </a:solidFill>
                <a:cs typeface="Arial" charset="0"/>
              </a:rPr>
              <a:t>hPa</a:t>
            </a:r>
            <a:endParaRPr lang="en-US" i="1" dirty="0">
              <a:solidFill>
                <a:schemeClr val="tx2">
                  <a:lumMod val="60000"/>
                  <a:lumOff val="40000"/>
                </a:schemeClr>
              </a:solidFill>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274638"/>
            <a:ext cx="8305800" cy="1143000"/>
          </a:xfrm>
        </p:spPr>
        <p:txBody>
          <a:bodyPr/>
          <a:lstStyle/>
          <a:p>
            <a:pPr eaLnBrk="1" hangingPunct="1"/>
            <a:r>
              <a:rPr lang="en-US" altLang="en-US" sz="3800"/>
              <a:t>Favorable Distant Trough Interaction</a:t>
            </a:r>
          </a:p>
        </p:txBody>
      </p:sp>
      <p:sp>
        <p:nvSpPr>
          <p:cNvPr id="23555" name="TextBox 4"/>
          <p:cNvSpPr txBox="1">
            <a:spLocks noChangeArrowheads="1"/>
          </p:cNvSpPr>
          <p:nvPr/>
        </p:nvSpPr>
        <p:spPr bwMode="auto">
          <a:xfrm>
            <a:off x="1339850" y="6477000"/>
            <a:ext cx="6532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Hanley et al. (2001). © 2001, American Meteorological Society.)</a:t>
            </a:r>
          </a:p>
        </p:txBody>
      </p:sp>
      <p:pic>
        <p:nvPicPr>
          <p:cNvPr id="2355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1524000"/>
            <a:ext cx="33543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2328863" y="3668713"/>
            <a:ext cx="26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t</a:t>
            </a:r>
          </a:p>
        </p:txBody>
      </p:sp>
      <p:sp>
        <p:nvSpPr>
          <p:cNvPr id="23558" name="TextBox 5"/>
          <p:cNvSpPr txBox="1">
            <a:spLocks noChangeArrowheads="1"/>
          </p:cNvSpPr>
          <p:nvPr/>
        </p:nvSpPr>
        <p:spPr bwMode="auto">
          <a:xfrm>
            <a:off x="2089150" y="2057400"/>
            <a:ext cx="741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t-12 h</a:t>
            </a:r>
          </a:p>
        </p:txBody>
      </p:sp>
      <p:sp>
        <p:nvSpPr>
          <p:cNvPr id="23559" name="TextBox 6"/>
          <p:cNvSpPr txBox="1">
            <a:spLocks noChangeArrowheads="1"/>
          </p:cNvSpPr>
          <p:nvPr/>
        </p:nvSpPr>
        <p:spPr bwMode="auto">
          <a:xfrm>
            <a:off x="2066925" y="5268913"/>
            <a:ext cx="78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t+12 h</a:t>
            </a:r>
          </a:p>
        </p:txBody>
      </p:sp>
      <p:sp>
        <p:nvSpPr>
          <p:cNvPr id="8" name="TextBox 7"/>
          <p:cNvSpPr txBox="1"/>
          <p:nvPr/>
        </p:nvSpPr>
        <p:spPr>
          <a:xfrm>
            <a:off x="6400800" y="1716088"/>
            <a:ext cx="2743200" cy="2862262"/>
          </a:xfrm>
          <a:prstGeom prst="rect">
            <a:avLst/>
          </a:prstGeom>
          <a:noFill/>
        </p:spPr>
        <p:txBody>
          <a:bodyPr>
            <a:spAutoFit/>
          </a:bodyPr>
          <a:lstStyle/>
          <a:p>
            <a:pPr algn="ctr">
              <a:defRPr/>
            </a:pPr>
            <a:r>
              <a:rPr lang="en-US" i="1" dirty="0">
                <a:solidFill>
                  <a:srgbClr val="FF0000"/>
                </a:solidFill>
                <a:cs typeface="Arial" charset="0"/>
              </a:rPr>
              <a:t>Left: PV (PVU; shaded and contoured), winds (m s</a:t>
            </a:r>
            <a:r>
              <a:rPr lang="en-US" i="1" baseline="30000" dirty="0">
                <a:solidFill>
                  <a:srgbClr val="FF0000"/>
                </a:solidFill>
                <a:cs typeface="Arial" charset="0"/>
              </a:rPr>
              <a:t>-1</a:t>
            </a:r>
            <a:r>
              <a:rPr lang="en-US" i="1" dirty="0">
                <a:solidFill>
                  <a:srgbClr val="FF0000"/>
                </a:solidFill>
                <a:cs typeface="Arial" charset="0"/>
              </a:rPr>
              <a:t>; vectors) at 200 </a:t>
            </a:r>
            <a:r>
              <a:rPr lang="en-US" i="1" dirty="0" err="1">
                <a:solidFill>
                  <a:srgbClr val="FF0000"/>
                </a:solidFill>
                <a:cs typeface="Arial" charset="0"/>
              </a:rPr>
              <a:t>hPa</a:t>
            </a:r>
            <a:endParaRPr lang="en-US" i="1" dirty="0">
              <a:solidFill>
                <a:srgbClr val="FF0000"/>
              </a:solidFill>
              <a:cs typeface="Arial" charset="0"/>
            </a:endParaRPr>
          </a:p>
          <a:p>
            <a:pPr algn="ctr">
              <a:defRPr/>
            </a:pPr>
            <a:endParaRPr lang="en-US" i="1" dirty="0">
              <a:solidFill>
                <a:srgbClr val="FF0000"/>
              </a:solidFill>
              <a:cs typeface="Arial" charset="0"/>
            </a:endParaRPr>
          </a:p>
          <a:p>
            <a:pPr algn="ctr">
              <a:defRPr/>
            </a:pPr>
            <a:endParaRPr lang="en-US" i="1" dirty="0">
              <a:solidFill>
                <a:srgbClr val="FF0000"/>
              </a:solidFill>
              <a:cs typeface="Arial" charset="0"/>
            </a:endParaRPr>
          </a:p>
          <a:p>
            <a:pPr algn="ctr">
              <a:defRPr/>
            </a:pPr>
            <a:r>
              <a:rPr lang="en-US" i="1" dirty="0">
                <a:solidFill>
                  <a:schemeClr val="tx2">
                    <a:lumMod val="60000"/>
                    <a:lumOff val="40000"/>
                  </a:schemeClr>
                </a:solidFill>
                <a:cs typeface="Arial" charset="0"/>
              </a:rPr>
              <a:t>Right: winds (m s</a:t>
            </a:r>
            <a:r>
              <a:rPr lang="en-US" i="1" baseline="30000" dirty="0">
                <a:solidFill>
                  <a:schemeClr val="tx2">
                    <a:lumMod val="60000"/>
                    <a:lumOff val="40000"/>
                  </a:schemeClr>
                </a:solidFill>
                <a:cs typeface="Arial" charset="0"/>
              </a:rPr>
              <a:t>-1</a:t>
            </a:r>
            <a:r>
              <a:rPr lang="en-US" i="1" dirty="0">
                <a:solidFill>
                  <a:schemeClr val="tx2">
                    <a:lumMod val="60000"/>
                    <a:lumOff val="40000"/>
                  </a:schemeClr>
                </a:solidFill>
                <a:cs typeface="Arial" charset="0"/>
              </a:rPr>
              <a:t>; shaded above 30 m s</a:t>
            </a:r>
            <a:r>
              <a:rPr lang="en-US" i="1" baseline="30000" dirty="0">
                <a:solidFill>
                  <a:schemeClr val="tx2">
                    <a:lumMod val="60000"/>
                    <a:lumOff val="40000"/>
                  </a:schemeClr>
                </a:solidFill>
                <a:cs typeface="Arial" charset="0"/>
              </a:rPr>
              <a:t>-1</a:t>
            </a:r>
            <a:r>
              <a:rPr lang="en-US" i="1" dirty="0">
                <a:solidFill>
                  <a:schemeClr val="tx2">
                    <a:lumMod val="60000"/>
                    <a:lumOff val="40000"/>
                  </a:schemeClr>
                </a:solidFill>
                <a:cs typeface="Arial" charset="0"/>
              </a:rPr>
              <a:t>), divergent wind (m s</a:t>
            </a:r>
            <a:r>
              <a:rPr lang="en-US" i="1" baseline="30000" dirty="0">
                <a:solidFill>
                  <a:schemeClr val="tx2">
                    <a:lumMod val="60000"/>
                    <a:lumOff val="40000"/>
                  </a:schemeClr>
                </a:solidFill>
                <a:cs typeface="Arial" charset="0"/>
              </a:rPr>
              <a:t>-1</a:t>
            </a:r>
            <a:r>
              <a:rPr lang="en-US" i="1" dirty="0">
                <a:solidFill>
                  <a:schemeClr val="tx2">
                    <a:lumMod val="60000"/>
                    <a:lumOff val="40000"/>
                  </a:schemeClr>
                </a:solidFill>
                <a:cs typeface="Arial" charset="0"/>
              </a:rPr>
              <a:t>; vectors), and velocity potential (contoured) at 200 </a:t>
            </a:r>
            <a:r>
              <a:rPr lang="en-US" i="1" dirty="0" err="1">
                <a:solidFill>
                  <a:schemeClr val="tx2">
                    <a:lumMod val="60000"/>
                    <a:lumOff val="40000"/>
                  </a:schemeClr>
                </a:solidFill>
                <a:cs typeface="Arial" charset="0"/>
              </a:rPr>
              <a:t>hPa</a:t>
            </a:r>
            <a:endParaRPr lang="en-US" i="1" dirty="0">
              <a:solidFill>
                <a:schemeClr val="tx2">
                  <a:lumMod val="60000"/>
                  <a:lumOff val="40000"/>
                </a:schemeClr>
              </a:solidFill>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274638"/>
            <a:ext cx="8305800" cy="1143000"/>
          </a:xfrm>
        </p:spPr>
        <p:txBody>
          <a:bodyPr/>
          <a:lstStyle/>
          <a:p>
            <a:pPr eaLnBrk="1" hangingPunct="1"/>
            <a:r>
              <a:rPr lang="en-US" altLang="en-US" sz="3800"/>
              <a:t>Unfavorable Distant Trough Interaction</a:t>
            </a:r>
          </a:p>
        </p:txBody>
      </p:sp>
      <p:sp>
        <p:nvSpPr>
          <p:cNvPr id="24579" name="TextBox 4"/>
          <p:cNvSpPr txBox="1">
            <a:spLocks noChangeArrowheads="1"/>
          </p:cNvSpPr>
          <p:nvPr/>
        </p:nvSpPr>
        <p:spPr bwMode="auto">
          <a:xfrm>
            <a:off x="1339850" y="6477000"/>
            <a:ext cx="6532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Hanley et al. (2001). © 2001, American Meteorological Society.)</a:t>
            </a:r>
          </a:p>
        </p:txBody>
      </p:sp>
      <p:pic>
        <p:nvPicPr>
          <p:cNvPr id="2458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2113" y="1524000"/>
            <a:ext cx="33480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
          <p:cNvSpPr txBox="1">
            <a:spLocks noChangeArrowheads="1"/>
          </p:cNvSpPr>
          <p:nvPr/>
        </p:nvSpPr>
        <p:spPr bwMode="auto">
          <a:xfrm>
            <a:off x="2328863" y="3668713"/>
            <a:ext cx="26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t</a:t>
            </a:r>
          </a:p>
        </p:txBody>
      </p:sp>
      <p:sp>
        <p:nvSpPr>
          <p:cNvPr id="24582" name="TextBox 5"/>
          <p:cNvSpPr txBox="1">
            <a:spLocks noChangeArrowheads="1"/>
          </p:cNvSpPr>
          <p:nvPr/>
        </p:nvSpPr>
        <p:spPr bwMode="auto">
          <a:xfrm>
            <a:off x="2089150" y="2057400"/>
            <a:ext cx="741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t-12 h</a:t>
            </a:r>
          </a:p>
        </p:txBody>
      </p:sp>
      <p:sp>
        <p:nvSpPr>
          <p:cNvPr id="24583" name="TextBox 6"/>
          <p:cNvSpPr txBox="1">
            <a:spLocks noChangeArrowheads="1"/>
          </p:cNvSpPr>
          <p:nvPr/>
        </p:nvSpPr>
        <p:spPr bwMode="auto">
          <a:xfrm>
            <a:off x="2066925" y="5268913"/>
            <a:ext cx="78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t+12 h</a:t>
            </a:r>
          </a:p>
        </p:txBody>
      </p:sp>
      <p:sp>
        <p:nvSpPr>
          <p:cNvPr id="8" name="TextBox 7"/>
          <p:cNvSpPr txBox="1"/>
          <p:nvPr/>
        </p:nvSpPr>
        <p:spPr>
          <a:xfrm>
            <a:off x="6400800" y="1716088"/>
            <a:ext cx="2743200" cy="2862262"/>
          </a:xfrm>
          <a:prstGeom prst="rect">
            <a:avLst/>
          </a:prstGeom>
          <a:noFill/>
        </p:spPr>
        <p:txBody>
          <a:bodyPr>
            <a:spAutoFit/>
          </a:bodyPr>
          <a:lstStyle/>
          <a:p>
            <a:pPr algn="ctr">
              <a:defRPr/>
            </a:pPr>
            <a:r>
              <a:rPr lang="en-US" i="1" dirty="0">
                <a:solidFill>
                  <a:srgbClr val="FF0000"/>
                </a:solidFill>
                <a:cs typeface="Arial" charset="0"/>
              </a:rPr>
              <a:t>Left: PV (PVU; shaded and contoured), winds (m s</a:t>
            </a:r>
            <a:r>
              <a:rPr lang="en-US" i="1" baseline="30000" dirty="0">
                <a:solidFill>
                  <a:srgbClr val="FF0000"/>
                </a:solidFill>
                <a:cs typeface="Arial" charset="0"/>
              </a:rPr>
              <a:t>-1</a:t>
            </a:r>
            <a:r>
              <a:rPr lang="en-US" i="1" dirty="0">
                <a:solidFill>
                  <a:srgbClr val="FF0000"/>
                </a:solidFill>
                <a:cs typeface="Arial" charset="0"/>
              </a:rPr>
              <a:t>; vectors) at 200 </a:t>
            </a:r>
            <a:r>
              <a:rPr lang="en-US" i="1" dirty="0" err="1">
                <a:solidFill>
                  <a:srgbClr val="FF0000"/>
                </a:solidFill>
                <a:cs typeface="Arial" charset="0"/>
              </a:rPr>
              <a:t>hPa</a:t>
            </a:r>
            <a:endParaRPr lang="en-US" i="1" dirty="0">
              <a:solidFill>
                <a:srgbClr val="FF0000"/>
              </a:solidFill>
              <a:cs typeface="Arial" charset="0"/>
            </a:endParaRPr>
          </a:p>
          <a:p>
            <a:pPr algn="ctr">
              <a:defRPr/>
            </a:pPr>
            <a:endParaRPr lang="en-US" i="1" dirty="0">
              <a:solidFill>
                <a:srgbClr val="FF0000"/>
              </a:solidFill>
              <a:cs typeface="Arial" charset="0"/>
            </a:endParaRPr>
          </a:p>
          <a:p>
            <a:pPr algn="ctr">
              <a:defRPr/>
            </a:pPr>
            <a:endParaRPr lang="en-US" i="1" dirty="0">
              <a:solidFill>
                <a:srgbClr val="FF0000"/>
              </a:solidFill>
              <a:cs typeface="Arial" charset="0"/>
            </a:endParaRPr>
          </a:p>
          <a:p>
            <a:pPr algn="ctr">
              <a:defRPr/>
            </a:pPr>
            <a:r>
              <a:rPr lang="en-US" i="1" dirty="0">
                <a:solidFill>
                  <a:schemeClr val="tx2">
                    <a:lumMod val="60000"/>
                    <a:lumOff val="40000"/>
                  </a:schemeClr>
                </a:solidFill>
                <a:cs typeface="Arial" charset="0"/>
              </a:rPr>
              <a:t>Right: winds (m s</a:t>
            </a:r>
            <a:r>
              <a:rPr lang="en-US" i="1" baseline="30000" dirty="0">
                <a:solidFill>
                  <a:schemeClr val="tx2">
                    <a:lumMod val="60000"/>
                    <a:lumOff val="40000"/>
                  </a:schemeClr>
                </a:solidFill>
                <a:cs typeface="Arial" charset="0"/>
              </a:rPr>
              <a:t>-1</a:t>
            </a:r>
            <a:r>
              <a:rPr lang="en-US" i="1" dirty="0">
                <a:solidFill>
                  <a:schemeClr val="tx2">
                    <a:lumMod val="60000"/>
                    <a:lumOff val="40000"/>
                  </a:schemeClr>
                </a:solidFill>
                <a:cs typeface="Arial" charset="0"/>
              </a:rPr>
              <a:t>; shaded above 30 m s</a:t>
            </a:r>
            <a:r>
              <a:rPr lang="en-US" i="1" baseline="30000" dirty="0">
                <a:solidFill>
                  <a:schemeClr val="tx2">
                    <a:lumMod val="60000"/>
                    <a:lumOff val="40000"/>
                  </a:schemeClr>
                </a:solidFill>
                <a:cs typeface="Arial" charset="0"/>
              </a:rPr>
              <a:t>-1</a:t>
            </a:r>
            <a:r>
              <a:rPr lang="en-US" i="1" dirty="0">
                <a:solidFill>
                  <a:schemeClr val="tx2">
                    <a:lumMod val="60000"/>
                    <a:lumOff val="40000"/>
                  </a:schemeClr>
                </a:solidFill>
                <a:cs typeface="Arial" charset="0"/>
              </a:rPr>
              <a:t>), divergent wind (m s</a:t>
            </a:r>
            <a:r>
              <a:rPr lang="en-US" i="1" baseline="30000" dirty="0">
                <a:solidFill>
                  <a:schemeClr val="tx2">
                    <a:lumMod val="60000"/>
                    <a:lumOff val="40000"/>
                  </a:schemeClr>
                </a:solidFill>
                <a:cs typeface="Arial" charset="0"/>
              </a:rPr>
              <a:t>-1</a:t>
            </a:r>
            <a:r>
              <a:rPr lang="en-US" i="1" dirty="0">
                <a:solidFill>
                  <a:schemeClr val="tx2">
                    <a:lumMod val="60000"/>
                    <a:lumOff val="40000"/>
                  </a:schemeClr>
                </a:solidFill>
                <a:cs typeface="Arial" charset="0"/>
              </a:rPr>
              <a:t>; vectors), and velocity potential (contoured) at 200 </a:t>
            </a:r>
            <a:r>
              <a:rPr lang="en-US" i="1" dirty="0" err="1">
                <a:solidFill>
                  <a:schemeClr val="tx2">
                    <a:lumMod val="60000"/>
                    <a:lumOff val="40000"/>
                  </a:schemeClr>
                </a:solidFill>
                <a:cs typeface="Arial" charset="0"/>
              </a:rPr>
              <a:t>hPa</a:t>
            </a:r>
            <a:endParaRPr lang="en-US" i="1" dirty="0">
              <a:solidFill>
                <a:schemeClr val="tx2">
                  <a:lumMod val="60000"/>
                  <a:lumOff val="40000"/>
                </a:schemeClr>
              </a:solidFill>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Shear versus Trough Interaction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6664" y="1600200"/>
            <a:ext cx="6830672" cy="4525963"/>
          </a:xfrm>
        </p:spPr>
      </p:pic>
      <p:sp>
        <p:nvSpPr>
          <p:cNvPr id="5" name="TextBox 4"/>
          <p:cNvSpPr txBox="1">
            <a:spLocks noChangeArrowheads="1"/>
          </p:cNvSpPr>
          <p:nvPr/>
        </p:nvSpPr>
        <p:spPr bwMode="auto">
          <a:xfrm>
            <a:off x="1445819" y="6477000"/>
            <a:ext cx="63206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t>(Figure obtained from </a:t>
            </a:r>
            <a:r>
              <a:rPr lang="en-US" altLang="en-US" sz="1400" b="1" dirty="0" err="1"/>
              <a:t>Peirano</a:t>
            </a:r>
            <a:r>
              <a:rPr lang="en-US" altLang="en-US" sz="1400" b="1" dirty="0"/>
              <a:t> et al. (2016). © 2016, American Geophysical Union.)</a:t>
            </a:r>
          </a:p>
        </p:txBody>
      </p:sp>
      <p:cxnSp>
        <p:nvCxnSpPr>
          <p:cNvPr id="7" name="Straight Arrow Connector 6"/>
          <p:cNvCxnSpPr/>
          <p:nvPr/>
        </p:nvCxnSpPr>
        <p:spPr>
          <a:xfrm>
            <a:off x="1730030" y="3697835"/>
            <a:ext cx="5261485"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59725" y="3366908"/>
            <a:ext cx="3494855" cy="369332"/>
          </a:xfrm>
          <a:prstGeom prst="rect">
            <a:avLst/>
          </a:prstGeom>
          <a:noFill/>
        </p:spPr>
        <p:txBody>
          <a:bodyPr wrap="square" rtlCol="0">
            <a:spAutoFit/>
          </a:bodyPr>
          <a:lstStyle/>
          <a:p>
            <a:pPr algn="ctr"/>
            <a:r>
              <a:rPr lang="en-US" b="1" dirty="0"/>
              <a:t>Increased shear </a:t>
            </a:r>
            <a:r>
              <a:rPr lang="en-US" b="1" dirty="0">
                <a:sym typeface="Wingdings" panose="05000000000000000000" pitchFamily="2" charset="2"/>
              </a:rPr>
              <a:t> weaker cyclone</a:t>
            </a:r>
            <a:endParaRPr lang="en-US" b="1" dirty="0"/>
          </a:p>
        </p:txBody>
      </p:sp>
      <p:sp>
        <p:nvSpPr>
          <p:cNvPr id="9" name="TextBox 8"/>
          <p:cNvSpPr txBox="1"/>
          <p:nvPr/>
        </p:nvSpPr>
        <p:spPr>
          <a:xfrm>
            <a:off x="7950390" y="1508750"/>
            <a:ext cx="1192360" cy="923330"/>
          </a:xfrm>
          <a:prstGeom prst="rect">
            <a:avLst/>
          </a:prstGeom>
          <a:noFill/>
        </p:spPr>
        <p:txBody>
          <a:bodyPr wrap="square" rtlCol="0">
            <a:spAutoFit/>
          </a:bodyPr>
          <a:lstStyle/>
          <a:p>
            <a:r>
              <a:rPr lang="en-US" b="1" dirty="0"/>
              <a:t>intensity change metric</a:t>
            </a:r>
          </a:p>
        </p:txBody>
      </p:sp>
    </p:spTree>
    <p:extLst>
      <p:ext uri="{BB962C8B-B14F-4D97-AF65-F5344CB8AC3E}">
        <p14:creationId xmlns:p14="http://schemas.microsoft.com/office/powerpoint/2010/main" val="39442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z="3800" dirty="0"/>
              <a:t>Potential Intensity: </a:t>
            </a:r>
            <a:r>
              <a:rPr lang="en-US" altLang="en-US" sz="3800" dirty="0" err="1"/>
              <a:t>v</a:t>
            </a:r>
            <a:r>
              <a:rPr lang="en-US" altLang="en-US" sz="2400" dirty="0" err="1"/>
              <a:t>max</a:t>
            </a:r>
            <a:endParaRPr lang="en-US" altLang="en-US" sz="3800" dirty="0"/>
          </a:p>
        </p:txBody>
      </p:sp>
      <p:sp>
        <p:nvSpPr>
          <p:cNvPr id="4099" name="TextBox 4"/>
          <p:cNvSpPr txBox="1">
            <a:spLocks noChangeArrowheads="1"/>
          </p:cNvSpPr>
          <p:nvPr/>
        </p:nvSpPr>
        <p:spPr bwMode="auto">
          <a:xfrm>
            <a:off x="1482725" y="6477000"/>
            <a:ext cx="6246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Emanuel (1986), © 1986 American Meteorological Society.)</a:t>
            </a:r>
          </a:p>
        </p:txBody>
      </p:sp>
      <p:pic>
        <p:nvPicPr>
          <p:cNvPr id="41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4863" y="1835150"/>
            <a:ext cx="5062537"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274638"/>
            <a:ext cx="8305800" cy="1143000"/>
          </a:xfrm>
        </p:spPr>
        <p:txBody>
          <a:bodyPr/>
          <a:lstStyle/>
          <a:p>
            <a:pPr eaLnBrk="1" hangingPunct="1"/>
            <a:r>
              <a:rPr lang="en-US" altLang="en-US" sz="3800" dirty="0"/>
              <a:t>Potential-Intensity Climatology</a:t>
            </a:r>
          </a:p>
        </p:txBody>
      </p:sp>
      <p:sp>
        <p:nvSpPr>
          <p:cNvPr id="5123" name="TextBox 4"/>
          <p:cNvSpPr txBox="1">
            <a:spLocks noChangeArrowheads="1"/>
          </p:cNvSpPr>
          <p:nvPr/>
        </p:nvSpPr>
        <p:spPr bwMode="auto">
          <a:xfrm>
            <a:off x="1482103" y="6477000"/>
            <a:ext cx="62480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t>(Figure obtained from Emanuel (2019), © 2019, American Meteorological Society.)</a:t>
            </a:r>
          </a:p>
        </p:txBody>
      </p:sp>
      <p:pic>
        <p:nvPicPr>
          <p:cNvPr id="5124" name="Picture 2"/>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876300" y="2008015"/>
            <a:ext cx="7315200" cy="34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274638"/>
            <a:ext cx="8305800" cy="1143000"/>
          </a:xfrm>
        </p:spPr>
        <p:txBody>
          <a:bodyPr/>
          <a:lstStyle/>
          <a:p>
            <a:pPr eaLnBrk="1" hangingPunct="1"/>
            <a:r>
              <a:rPr lang="en-US" altLang="en-US" sz="3800" dirty="0"/>
              <a:t>Potential Intensity Example</a:t>
            </a:r>
          </a:p>
        </p:txBody>
      </p:sp>
      <p:sp>
        <p:nvSpPr>
          <p:cNvPr id="6147" name="TextBox 4"/>
          <p:cNvSpPr txBox="1">
            <a:spLocks noChangeArrowheads="1"/>
          </p:cNvSpPr>
          <p:nvPr/>
        </p:nvSpPr>
        <p:spPr bwMode="auto">
          <a:xfrm>
            <a:off x="2659063" y="6477000"/>
            <a:ext cx="389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http://www.wxmaps.org/.)</a:t>
            </a:r>
          </a:p>
        </p:txBody>
      </p:sp>
      <p:pic>
        <p:nvPicPr>
          <p:cNvPr id="614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1447800"/>
            <a:ext cx="37068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274638"/>
            <a:ext cx="8305800" cy="1143000"/>
          </a:xfrm>
        </p:spPr>
        <p:txBody>
          <a:bodyPr/>
          <a:lstStyle/>
          <a:p>
            <a:pPr eaLnBrk="1" hangingPunct="1"/>
            <a:r>
              <a:rPr lang="en-US" altLang="en-US" sz="3800"/>
              <a:t>Upwelling by Tropical Cyclones</a:t>
            </a:r>
          </a:p>
        </p:txBody>
      </p:sp>
      <p:sp>
        <p:nvSpPr>
          <p:cNvPr id="7171" name="TextBox 4"/>
          <p:cNvSpPr txBox="1">
            <a:spLocks noChangeArrowheads="1"/>
          </p:cNvSpPr>
          <p:nvPr/>
        </p:nvSpPr>
        <p:spPr bwMode="auto">
          <a:xfrm>
            <a:off x="1430338" y="6477000"/>
            <a:ext cx="6351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Hart et al. (2007). © 2007, American Meteorological Society.)</a:t>
            </a:r>
          </a:p>
        </p:txBody>
      </p:sp>
      <p:pic>
        <p:nvPicPr>
          <p:cNvPr id="7172" name="Picture 2"/>
          <p:cNvPicPr>
            <a:picLocks noChangeAspect="1"/>
          </p:cNvPicPr>
          <p:nvPr/>
        </p:nvPicPr>
        <p:blipFill>
          <a:blip r:embed="rId2">
            <a:extLst>
              <a:ext uri="{28A0092B-C50C-407E-A947-70E740481C1C}">
                <a14:useLocalDpi xmlns:a14="http://schemas.microsoft.com/office/drawing/2010/main" val="0"/>
              </a:ext>
            </a:extLst>
          </a:blip>
          <a:srcRect b="52638"/>
          <a:stretch>
            <a:fillRect/>
          </a:stretch>
        </p:blipFill>
        <p:spPr bwMode="auto">
          <a:xfrm>
            <a:off x="1300163" y="1828800"/>
            <a:ext cx="66119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274638"/>
            <a:ext cx="8305800" cy="1143000"/>
          </a:xfrm>
        </p:spPr>
        <p:txBody>
          <a:bodyPr/>
          <a:lstStyle/>
          <a:p>
            <a:pPr eaLnBrk="1" hangingPunct="1"/>
            <a:r>
              <a:rPr lang="en-US" altLang="en-US" sz="3800"/>
              <a:t>Tropical Cyclone Upwelling and Cooling</a:t>
            </a:r>
          </a:p>
        </p:txBody>
      </p:sp>
      <p:sp>
        <p:nvSpPr>
          <p:cNvPr id="8195" name="TextBox 4"/>
          <p:cNvSpPr txBox="1">
            <a:spLocks noChangeArrowheads="1"/>
          </p:cNvSpPr>
          <p:nvPr/>
        </p:nvSpPr>
        <p:spPr bwMode="auto">
          <a:xfrm>
            <a:off x="1108075" y="6477000"/>
            <a:ext cx="6996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t>(Figure obtained from Schenkel and Hart (2015). © 2015, American Meteorological Society.)</a:t>
            </a:r>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l="50000"/>
          <a:stretch>
            <a:fillRect/>
          </a:stretch>
        </p:blipFill>
        <p:spPr bwMode="auto">
          <a:xfrm>
            <a:off x="1430338" y="1447800"/>
            <a:ext cx="203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p:cNvPicPr>
            <a:picLocks noChangeAspect="1"/>
          </p:cNvPicPr>
          <p:nvPr/>
        </p:nvPicPr>
        <p:blipFill>
          <a:blip r:embed="rId4">
            <a:extLst>
              <a:ext uri="{28A0092B-C50C-407E-A947-70E740481C1C}">
                <a14:useLocalDpi xmlns:a14="http://schemas.microsoft.com/office/drawing/2010/main" val="0"/>
              </a:ext>
            </a:extLst>
          </a:blip>
          <a:srcRect l="50000"/>
          <a:stretch>
            <a:fillRect/>
          </a:stretch>
        </p:blipFill>
        <p:spPr bwMode="auto">
          <a:xfrm>
            <a:off x="6073775" y="1447800"/>
            <a:ext cx="20304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676400" y="3544888"/>
            <a:ext cx="1676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13488" y="3544888"/>
            <a:ext cx="1676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108075" y="1547813"/>
            <a:ext cx="0" cy="199707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01" name="TextBox 7"/>
          <p:cNvSpPr txBox="1">
            <a:spLocks noChangeArrowheads="1"/>
          </p:cNvSpPr>
          <p:nvPr/>
        </p:nvSpPr>
        <p:spPr bwMode="auto">
          <a:xfrm rot="-5400000">
            <a:off x="-429419" y="2245519"/>
            <a:ext cx="2230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a:t>time after TC passage</a:t>
            </a:r>
          </a:p>
        </p:txBody>
      </p:sp>
      <p:sp>
        <p:nvSpPr>
          <p:cNvPr id="8202" name="TextBox 9"/>
          <p:cNvSpPr txBox="1">
            <a:spLocks noChangeArrowheads="1"/>
          </p:cNvSpPr>
          <p:nvPr/>
        </p:nvSpPr>
        <p:spPr bwMode="auto">
          <a:xfrm>
            <a:off x="3535363" y="1662113"/>
            <a:ext cx="1266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a:t>SST cooling</a:t>
            </a:r>
          </a:p>
        </p:txBody>
      </p:sp>
      <p:cxnSp>
        <p:nvCxnSpPr>
          <p:cNvPr id="12" name="Straight Arrow Connector 11"/>
          <p:cNvCxnSpPr>
            <a:stCxn id="8202" idx="2"/>
          </p:cNvCxnSpPr>
          <p:nvPr/>
        </p:nvCxnSpPr>
        <p:spPr>
          <a:xfrm flipH="1">
            <a:off x="2805113" y="2032000"/>
            <a:ext cx="1363662" cy="116681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04" name="TextBox 15"/>
          <p:cNvSpPr txBox="1">
            <a:spLocks noChangeArrowheads="1"/>
          </p:cNvSpPr>
          <p:nvPr/>
        </p:nvSpPr>
        <p:spPr bwMode="auto">
          <a:xfrm>
            <a:off x="3971925" y="3552825"/>
            <a:ext cx="1906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en-US" altLang="en-US" b="1"/>
              <a:t>Reduced moist static energy (cooling and especially drying)</a:t>
            </a:r>
          </a:p>
        </p:txBody>
      </p:sp>
      <p:cxnSp>
        <p:nvCxnSpPr>
          <p:cNvPr id="14" name="Straight Arrow Connector 13"/>
          <p:cNvCxnSpPr>
            <a:stCxn id="8204" idx="0"/>
          </p:cNvCxnSpPr>
          <p:nvPr/>
        </p:nvCxnSpPr>
        <p:spPr>
          <a:xfrm flipV="1">
            <a:off x="4924425" y="3198813"/>
            <a:ext cx="1389063" cy="35401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74638"/>
            <a:ext cx="8305800" cy="1143000"/>
          </a:xfrm>
        </p:spPr>
        <p:txBody>
          <a:bodyPr/>
          <a:lstStyle/>
          <a:p>
            <a:pPr eaLnBrk="1" hangingPunct="1"/>
            <a:r>
              <a:rPr lang="en-US" altLang="en-US" sz="3800"/>
              <a:t>Oceanic Eddies: Hurricane Katrina (2005)</a:t>
            </a:r>
          </a:p>
        </p:txBody>
      </p:sp>
      <p:sp>
        <p:nvSpPr>
          <p:cNvPr id="9219" name="TextBox 4"/>
          <p:cNvSpPr txBox="1">
            <a:spLocks noChangeArrowheads="1"/>
          </p:cNvSpPr>
          <p:nvPr/>
        </p:nvSpPr>
        <p:spPr bwMode="auto">
          <a:xfrm>
            <a:off x="1833563" y="6477000"/>
            <a:ext cx="554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t>(Figure obtained from http://www.aoml.noaa.gov/phod/cyclone/data/.)</a:t>
            </a: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2003425"/>
            <a:ext cx="6611937"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74638"/>
            <a:ext cx="8305800" cy="1143000"/>
          </a:xfrm>
        </p:spPr>
        <p:txBody>
          <a:bodyPr/>
          <a:lstStyle/>
          <a:p>
            <a:pPr eaLnBrk="1" hangingPunct="1"/>
            <a:r>
              <a:rPr lang="en-US" altLang="en-US" sz="3800"/>
              <a:t>Oceanic Eddies: Katrina and Rita (2005)</a:t>
            </a:r>
          </a:p>
        </p:txBody>
      </p:sp>
      <p:sp>
        <p:nvSpPr>
          <p:cNvPr id="10243" name="TextBox 4"/>
          <p:cNvSpPr txBox="1">
            <a:spLocks noChangeArrowheads="1"/>
          </p:cNvSpPr>
          <p:nvPr/>
        </p:nvSpPr>
        <p:spPr bwMode="auto">
          <a:xfrm>
            <a:off x="714078" y="6477000"/>
            <a:ext cx="7784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t>(Figure obtained from </a:t>
            </a:r>
            <a:r>
              <a:rPr lang="en-US" altLang="en-US" sz="1400" b="1" dirty="0">
                <a:hlinkClick r:id="rId2"/>
              </a:rPr>
              <a:t>http://www.aoml.noaa.gov/phod/cyclone/data/</a:t>
            </a:r>
            <a:r>
              <a:rPr lang="en-US" altLang="en-US" sz="1400" b="1" dirty="0"/>
              <a:t> by way of the </a:t>
            </a:r>
            <a:r>
              <a:rPr lang="en-US" altLang="en-US" sz="1400" b="1" i="1" dirty="0"/>
              <a:t>New York Times</a:t>
            </a:r>
            <a:r>
              <a:rPr lang="en-US" altLang="en-US" sz="1400" b="1" dirty="0"/>
              <a:t>.)</a:t>
            </a:r>
          </a:p>
        </p:txBody>
      </p: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752600"/>
            <a:ext cx="82470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855</Words>
  <Application>Microsoft Office PowerPoint</Application>
  <PresentationFormat>On-screen Show (4:3)</PresentationFormat>
  <Paragraphs>95</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Tropical Cyclone Intensity Change</vt:lpstr>
      <vt:lpstr>Potential Intensity: pmin</vt:lpstr>
      <vt:lpstr>Potential Intensity: vmax</vt:lpstr>
      <vt:lpstr>Potential-Intensity Climatology</vt:lpstr>
      <vt:lpstr>Potential Intensity Example</vt:lpstr>
      <vt:lpstr>Upwelling by Tropical Cyclones</vt:lpstr>
      <vt:lpstr>Tropical Cyclone Upwelling and Cooling</vt:lpstr>
      <vt:lpstr>Oceanic Eddies: Hurricane Katrina (2005)</vt:lpstr>
      <vt:lpstr>Oceanic Eddies: Katrina and Rita (2005)</vt:lpstr>
      <vt:lpstr>Mutual Vortex Rotation in Shear</vt:lpstr>
      <vt:lpstr>Vertical Circulation Development</vt:lpstr>
      <vt:lpstr>Vertical Circulation Development</vt:lpstr>
      <vt:lpstr>Inner Core Vortex Tilt Reduction</vt:lpstr>
      <vt:lpstr>Ventilation Pathways</vt:lpstr>
      <vt:lpstr>Ventilation’s Effect on the Carnot Cycle</vt:lpstr>
      <vt:lpstr>Ventilation’s Effect on Outflow Temperature</vt:lpstr>
      <vt:lpstr>Ventilation’s Effect on Intensity</vt:lpstr>
      <vt:lpstr>Ventilation and Intensity Sensitivity to SST</vt:lpstr>
      <vt:lpstr>Vertical Wind Shear and TC Intensity</vt:lpstr>
      <vt:lpstr>Ventilation Pathways</vt:lpstr>
      <vt:lpstr>Vertical Wind Shear vs. Location of Dry Air</vt:lpstr>
      <vt:lpstr>Favorable Trough Interaction</vt:lpstr>
      <vt:lpstr>Favorable Distant Trough Interaction</vt:lpstr>
      <vt:lpstr>Unfavorable Distant Trough Interaction</vt:lpstr>
      <vt:lpstr>Shear versus Trough Interaction</vt:lpstr>
    </vt:vector>
  </TitlesOfParts>
  <Company>UW-Milwaukee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Tropical Meteorology</dc:title>
  <dc:creator>Clark Evans</dc:creator>
  <cp:lastModifiedBy>Clark Evans</cp:lastModifiedBy>
  <cp:revision>66</cp:revision>
  <dcterms:created xsi:type="dcterms:W3CDTF">2012-01-06T20:24:21Z</dcterms:created>
  <dcterms:modified xsi:type="dcterms:W3CDTF">2022-04-05T17:42:36Z</dcterms:modified>
</cp:coreProperties>
</file>